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8" r:id="rId3"/>
    <p:sldId id="259" r:id="rId4"/>
    <p:sldId id="268" r:id="rId5"/>
    <p:sldId id="260" r:id="rId6"/>
    <p:sldId id="269" r:id="rId7"/>
    <p:sldId id="271" r:id="rId8"/>
    <p:sldId id="270" r:id="rId9"/>
    <p:sldId id="272" r:id="rId10"/>
    <p:sldId id="273" r:id="rId11"/>
    <p:sldId id="275" r:id="rId12"/>
    <p:sldId id="274"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712" cy="498316"/>
          </a:xfrm>
          <a:prstGeom prst="rect">
            <a:avLst/>
          </a:prstGeom>
        </p:spPr>
        <p:txBody>
          <a:bodyPr vert="horz" lIns="91413" tIns="45706" rIns="91413" bIns="45706" rtlCol="0"/>
          <a:lstStyle>
            <a:lvl1pPr algn="l">
              <a:defRPr sz="1200"/>
            </a:lvl1pPr>
          </a:lstStyle>
          <a:p>
            <a:endParaRPr lang="en-GB"/>
          </a:p>
        </p:txBody>
      </p:sp>
      <p:sp>
        <p:nvSpPr>
          <p:cNvPr id="3" name="Date Placeholder 2"/>
          <p:cNvSpPr>
            <a:spLocks noGrp="1"/>
          </p:cNvSpPr>
          <p:nvPr>
            <p:ph type="dt" sz="quarter" idx="1"/>
          </p:nvPr>
        </p:nvSpPr>
        <p:spPr>
          <a:xfrm>
            <a:off x="3850375" y="0"/>
            <a:ext cx="2945712" cy="498316"/>
          </a:xfrm>
          <a:prstGeom prst="rect">
            <a:avLst/>
          </a:prstGeom>
        </p:spPr>
        <p:txBody>
          <a:bodyPr vert="horz" lIns="91413" tIns="45706" rIns="91413" bIns="45706" rtlCol="0"/>
          <a:lstStyle>
            <a:lvl1pPr algn="r">
              <a:defRPr sz="1200"/>
            </a:lvl1pPr>
          </a:lstStyle>
          <a:p>
            <a:fld id="{C53EEA65-634A-4746-AB8A-1DACC4C8DACF}" type="datetimeFigureOut">
              <a:rPr lang="en-GB" smtClean="0"/>
              <a:t>13/02/2020</a:t>
            </a:fld>
            <a:endParaRPr lang="en-GB"/>
          </a:p>
        </p:txBody>
      </p:sp>
      <p:sp>
        <p:nvSpPr>
          <p:cNvPr id="4" name="Footer Placeholder 3"/>
          <p:cNvSpPr>
            <a:spLocks noGrp="1"/>
          </p:cNvSpPr>
          <p:nvPr>
            <p:ph type="ftr" sz="quarter" idx="2"/>
          </p:nvPr>
        </p:nvSpPr>
        <p:spPr>
          <a:xfrm>
            <a:off x="0" y="9428323"/>
            <a:ext cx="2945712" cy="498316"/>
          </a:xfrm>
          <a:prstGeom prst="rect">
            <a:avLst/>
          </a:prstGeom>
        </p:spPr>
        <p:txBody>
          <a:bodyPr vert="horz" lIns="91413" tIns="45706" rIns="91413" bIns="45706" rtlCol="0" anchor="b"/>
          <a:lstStyle>
            <a:lvl1pPr algn="l">
              <a:defRPr sz="1200"/>
            </a:lvl1pPr>
          </a:lstStyle>
          <a:p>
            <a:endParaRPr lang="en-GB"/>
          </a:p>
        </p:txBody>
      </p:sp>
      <p:sp>
        <p:nvSpPr>
          <p:cNvPr id="5" name="Slide Number Placeholder 4"/>
          <p:cNvSpPr>
            <a:spLocks noGrp="1"/>
          </p:cNvSpPr>
          <p:nvPr>
            <p:ph type="sldNum" sz="quarter" idx="3"/>
          </p:nvPr>
        </p:nvSpPr>
        <p:spPr>
          <a:xfrm>
            <a:off x="3850375" y="9428323"/>
            <a:ext cx="2945712" cy="498316"/>
          </a:xfrm>
          <a:prstGeom prst="rect">
            <a:avLst/>
          </a:prstGeom>
        </p:spPr>
        <p:txBody>
          <a:bodyPr vert="horz" lIns="91413" tIns="45706" rIns="91413" bIns="45706" rtlCol="0" anchor="b"/>
          <a:lstStyle>
            <a:lvl1pPr algn="r">
              <a:defRPr sz="1200"/>
            </a:lvl1pPr>
          </a:lstStyle>
          <a:p>
            <a:fld id="{D372B369-2BAF-40B2-82CC-DC66D3658ABD}" type="slidenum">
              <a:rPr lang="en-GB" smtClean="0"/>
              <a:t>‹#›</a:t>
            </a:fld>
            <a:endParaRPr lang="en-GB"/>
          </a:p>
        </p:txBody>
      </p:sp>
    </p:spTree>
    <p:extLst>
      <p:ext uri="{BB962C8B-B14F-4D97-AF65-F5344CB8AC3E}">
        <p14:creationId xmlns:p14="http://schemas.microsoft.com/office/powerpoint/2010/main" val="42606925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419619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285111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86289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1695038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170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2880554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280688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1624094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389959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D439B-E1A2-4CCA-B1DA-B07A2D819743}" type="datetimeFigureOut">
              <a:rPr lang="en-GB" smtClean="0"/>
              <a:t>13/02/2020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115869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AD439B-E1A2-4CCA-B1DA-B07A2D819743}"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137102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AD439B-E1A2-4CCA-B1DA-B07A2D819743}" type="datetimeFigureOut">
              <a:rPr lang="en-GB" smtClean="0"/>
              <a:t>13/02/2020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3197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AD439B-E1A2-4CCA-B1DA-B07A2D819743}" type="datetimeFigureOut">
              <a:rPr lang="en-GB" smtClean="0"/>
              <a:t>13/02/2020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3634034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D439B-E1A2-4CCA-B1DA-B07A2D819743}" type="datetimeFigureOut">
              <a:rPr lang="en-GB" smtClean="0"/>
              <a:t>13/02/2020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418213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1AD439B-E1A2-4CCA-B1DA-B07A2D819743}"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56777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1AD439B-E1A2-4CCA-B1DA-B07A2D819743}" type="datetimeFigureOut">
              <a:rPr lang="en-GB" smtClean="0"/>
              <a:t>13/02/2020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283FA6-7F11-4F8F-A9D8-B1CAEC681C31}" type="slidenum">
              <a:rPr lang="en-GB" smtClean="0"/>
              <a:t>‹#›</a:t>
            </a:fld>
            <a:endParaRPr lang="en-GB"/>
          </a:p>
        </p:txBody>
      </p:sp>
    </p:spTree>
    <p:extLst>
      <p:ext uri="{BB962C8B-B14F-4D97-AF65-F5344CB8AC3E}">
        <p14:creationId xmlns:p14="http://schemas.microsoft.com/office/powerpoint/2010/main" val="1801139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AD439B-E1A2-4CCA-B1DA-B07A2D819743}" type="datetimeFigureOut">
              <a:rPr lang="en-GB" smtClean="0"/>
              <a:t>13/02/2020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283FA6-7F11-4F8F-A9D8-B1CAEC681C31}" type="slidenum">
              <a:rPr lang="en-GB" smtClean="0"/>
              <a:t>‹#›</a:t>
            </a:fld>
            <a:endParaRPr lang="en-GB"/>
          </a:p>
        </p:txBody>
      </p:sp>
    </p:spTree>
    <p:extLst>
      <p:ext uri="{BB962C8B-B14F-4D97-AF65-F5344CB8AC3E}">
        <p14:creationId xmlns:p14="http://schemas.microsoft.com/office/powerpoint/2010/main" val="1787578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7904" y="2501515"/>
            <a:ext cx="7766936" cy="1646302"/>
          </a:xfrm>
        </p:spPr>
        <p:txBody>
          <a:bodyPr/>
          <a:lstStyle/>
          <a:p>
            <a:pPr algn="ctr"/>
            <a:r>
              <a:rPr lang="en-GB" sz="8800" dirty="0" smtClean="0">
                <a:latin typeface="NTPreCursivefk" panose="03000400000000000000" pitchFamily="66" charset="0"/>
              </a:rPr>
              <a:t>Welcome to Year </a:t>
            </a:r>
            <a:r>
              <a:rPr lang="en-GB" sz="8800" dirty="0">
                <a:latin typeface="NTPreCursivefk" panose="03000400000000000000" pitchFamily="66" charset="0"/>
              </a:rPr>
              <a:t>2</a:t>
            </a:r>
            <a:r>
              <a:rPr lang="en-GB" sz="8800" dirty="0" smtClean="0">
                <a:latin typeface="NTPreCursivefk" panose="03000400000000000000" pitchFamily="66" charset="0"/>
              </a:rPr>
              <a:t> Family Learning!</a:t>
            </a:r>
            <a:endParaRPr lang="en-GB" sz="8800" dirty="0">
              <a:latin typeface="NTPreCursivefk" panose="03000400000000000000" pitchFamily="66" charset="0"/>
            </a:endParaRPr>
          </a:p>
        </p:txBody>
      </p:sp>
      <p:sp>
        <p:nvSpPr>
          <p:cNvPr id="3" name="Subtitle 2"/>
          <p:cNvSpPr>
            <a:spLocks noGrp="1"/>
          </p:cNvSpPr>
          <p:nvPr>
            <p:ph type="subTitle" idx="1"/>
          </p:nvPr>
        </p:nvSpPr>
        <p:spPr>
          <a:xfrm>
            <a:off x="1520922" y="5103778"/>
            <a:ext cx="7766936" cy="1096899"/>
          </a:xfrm>
        </p:spPr>
        <p:txBody>
          <a:bodyPr>
            <a:normAutofit/>
          </a:bodyPr>
          <a:lstStyle/>
          <a:p>
            <a:pPr algn="ctr"/>
            <a:r>
              <a:rPr lang="en-GB" sz="3600" dirty="0" smtClean="0">
                <a:latin typeface="NTPreCursivefk" panose="03000400000000000000" pitchFamily="66" charset="0"/>
              </a:rPr>
              <a:t>The subject today is: Reading</a:t>
            </a:r>
            <a:endParaRPr lang="en-GB" sz="3600" dirty="0">
              <a:latin typeface="NTPreCursivefk" panose="03000400000000000000" pitchFamily="66" charset="0"/>
            </a:endParaRPr>
          </a:p>
        </p:txBody>
      </p:sp>
      <p:pic>
        <p:nvPicPr>
          <p:cNvPr id="5" name="Picture 4"/>
          <p:cNvPicPr>
            <a:picLocks noChangeAspect="1"/>
          </p:cNvPicPr>
          <p:nvPr/>
        </p:nvPicPr>
        <p:blipFill>
          <a:blip r:embed="rId2"/>
          <a:stretch>
            <a:fillRect/>
          </a:stretch>
        </p:blipFill>
        <p:spPr>
          <a:xfrm>
            <a:off x="876977" y="4893746"/>
            <a:ext cx="1287890" cy="1516961"/>
          </a:xfrm>
          <a:prstGeom prst="rect">
            <a:avLst/>
          </a:prstGeom>
        </p:spPr>
      </p:pic>
    </p:spTree>
    <p:extLst>
      <p:ext uri="{BB962C8B-B14F-4D97-AF65-F5344CB8AC3E}">
        <p14:creationId xmlns:p14="http://schemas.microsoft.com/office/powerpoint/2010/main" val="3103607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528" y="5004966"/>
            <a:ext cx="1287890" cy="1516961"/>
          </a:xfrm>
          <a:prstGeom prst="rect">
            <a:avLst/>
          </a:prstGeom>
        </p:spPr>
      </p:pic>
      <p:sp>
        <p:nvSpPr>
          <p:cNvPr id="3" name="Rectangle 2"/>
          <p:cNvSpPr/>
          <p:nvPr/>
        </p:nvSpPr>
        <p:spPr>
          <a:xfrm>
            <a:off x="2121843" y="2038989"/>
            <a:ext cx="7105283" cy="2123658"/>
          </a:xfrm>
          <a:prstGeom prst="rect">
            <a:avLst/>
          </a:prstGeom>
        </p:spPr>
        <p:txBody>
          <a:bodyPr wrap="square">
            <a:spAutoFit/>
          </a:bodyPr>
          <a:lstStyle/>
          <a:p>
            <a:pPr algn="ctr"/>
            <a:r>
              <a:rPr lang="en-GB" sz="6600" dirty="0" smtClean="0">
                <a:latin typeface="NTPreCursivefk" panose="03000400000000000000" pitchFamily="66" charset="0"/>
              </a:rPr>
              <a:t>Activity 1 – </a:t>
            </a:r>
          </a:p>
          <a:p>
            <a:pPr algn="ctr"/>
            <a:r>
              <a:rPr lang="en-GB" sz="6600" dirty="0" smtClean="0">
                <a:latin typeface="NTPreCursivefk" panose="03000400000000000000" pitchFamily="66" charset="0"/>
              </a:rPr>
              <a:t>Whole Class Reading </a:t>
            </a:r>
            <a:endParaRPr lang="en-GB" sz="6600" dirty="0"/>
          </a:p>
        </p:txBody>
      </p:sp>
    </p:spTree>
    <p:extLst>
      <p:ext uri="{BB962C8B-B14F-4D97-AF65-F5344CB8AC3E}">
        <p14:creationId xmlns:p14="http://schemas.microsoft.com/office/powerpoint/2010/main" val="46054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528" y="5004966"/>
            <a:ext cx="1287890" cy="1516961"/>
          </a:xfrm>
          <a:prstGeom prst="rect">
            <a:avLst/>
          </a:prstGeom>
        </p:spPr>
      </p:pic>
      <p:sp>
        <p:nvSpPr>
          <p:cNvPr id="3" name="Rectangle 2"/>
          <p:cNvSpPr/>
          <p:nvPr/>
        </p:nvSpPr>
        <p:spPr>
          <a:xfrm>
            <a:off x="1018019" y="0"/>
            <a:ext cx="11312527" cy="830997"/>
          </a:xfrm>
          <a:prstGeom prst="rect">
            <a:avLst/>
          </a:prstGeom>
        </p:spPr>
        <p:txBody>
          <a:bodyPr wrap="square">
            <a:spAutoFit/>
          </a:bodyPr>
          <a:lstStyle/>
          <a:p>
            <a:pPr algn="just"/>
            <a:r>
              <a:rPr lang="en-GB" sz="4800" dirty="0" smtClean="0">
                <a:latin typeface="NTPreCursivefk" panose="03000400000000000000" pitchFamily="66" charset="0"/>
              </a:rPr>
              <a:t>Activity 1 – Whole Class Reading </a:t>
            </a:r>
            <a:endParaRPr lang="en-GB" sz="4800" dirty="0"/>
          </a:p>
        </p:txBody>
      </p:sp>
      <p:sp>
        <p:nvSpPr>
          <p:cNvPr id="5" name="Rectangle 4"/>
          <p:cNvSpPr/>
          <p:nvPr/>
        </p:nvSpPr>
        <p:spPr>
          <a:xfrm>
            <a:off x="1967345" y="1029785"/>
            <a:ext cx="8229600" cy="5705793"/>
          </a:xfrm>
          <a:prstGeom prst="rect">
            <a:avLst/>
          </a:prstGeom>
        </p:spPr>
        <p:txBody>
          <a:bodyPr wrap="square">
            <a:spAutoFit/>
          </a:bodyPr>
          <a:lstStyle/>
          <a:p>
            <a:pPr algn="ctr">
              <a:lnSpc>
                <a:spcPct val="107000"/>
              </a:lnSpc>
              <a:spcAft>
                <a:spcPts val="800"/>
              </a:spcAft>
            </a:pPr>
            <a:r>
              <a:rPr lang="en-GB" sz="3200" b="1" dirty="0">
                <a:latin typeface="NTPreCursivefk" panose="03000400000000000000" pitchFamily="66" charset="0"/>
                <a:ea typeface="Calibri" panose="020F0502020204030204" pitchFamily="34" charset="0"/>
                <a:cs typeface="Times New Roman" panose="02020603050405020304" pitchFamily="18" charset="0"/>
              </a:rPr>
              <a:t>Fred and the Ferocious Dragon</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3200" b="1" dirty="0">
                <a:latin typeface="NTPreCursivefk" panose="03000400000000000000" pitchFamily="66"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800" dirty="0">
                <a:latin typeface="NTPreCursivefk" panose="03000400000000000000" pitchFamily="66" charset="0"/>
                <a:ea typeface="Calibri" panose="020F0502020204030204" pitchFamily="34" charset="0"/>
                <a:cs typeface="Times New Roman" panose="02020603050405020304" pitchFamily="18" charset="0"/>
              </a:rPr>
              <a:t>There once was a poor child called Fred who lived on the edge of a dark, damp forest.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800" dirty="0">
                <a:latin typeface="NTPreCursivefk" panose="03000400000000000000" pitchFamily="66" charset="0"/>
                <a:ea typeface="Calibri" panose="020F0502020204030204" pitchFamily="34" charset="0"/>
                <a:cs typeface="Times New Roman" panose="02020603050405020304" pitchFamily="18" charset="0"/>
              </a:rPr>
              <a:t>Early one crisp, frosty morning, he woke up and was about to leave for school when his mother warned him… “Beware of the ferocious dragon in the cavernous cave!”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2800" dirty="0">
                <a:latin typeface="NTPreCursivefk" panose="03000400000000000000" pitchFamily="66" charset="0"/>
                <a:ea typeface="Calibri" panose="020F0502020204030204" pitchFamily="34" charset="0"/>
                <a:cs typeface="Times New Roman" panose="02020603050405020304" pitchFamily="18" charset="0"/>
              </a:rPr>
              <a:t>Not wanting to be late, Fred ran and he ran and he ran until he approached the cavernous cave. Were the rumours about the dragon true or was it just fantasy? Fred took a deep breath and peered cautiously inside.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9965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528" y="5004966"/>
            <a:ext cx="1287890" cy="1516961"/>
          </a:xfrm>
          <a:prstGeom prst="rect">
            <a:avLst/>
          </a:prstGeom>
        </p:spPr>
      </p:pic>
      <p:sp>
        <p:nvSpPr>
          <p:cNvPr id="3" name="Rectangle 2"/>
          <p:cNvSpPr/>
          <p:nvPr/>
        </p:nvSpPr>
        <p:spPr>
          <a:xfrm>
            <a:off x="2121843" y="2038989"/>
            <a:ext cx="7105283" cy="2123658"/>
          </a:xfrm>
          <a:prstGeom prst="rect">
            <a:avLst/>
          </a:prstGeom>
        </p:spPr>
        <p:txBody>
          <a:bodyPr wrap="square">
            <a:spAutoFit/>
          </a:bodyPr>
          <a:lstStyle/>
          <a:p>
            <a:pPr algn="ctr"/>
            <a:r>
              <a:rPr lang="en-GB" sz="6600" dirty="0" smtClean="0">
                <a:latin typeface="NTPreCursivefk" panose="03000400000000000000" pitchFamily="66" charset="0"/>
              </a:rPr>
              <a:t>Activity 2 – </a:t>
            </a:r>
          </a:p>
          <a:p>
            <a:pPr algn="ctr"/>
            <a:r>
              <a:rPr lang="en-GB" sz="6600" dirty="0" smtClean="0">
                <a:latin typeface="NTPreCursivefk" panose="03000400000000000000" pitchFamily="66" charset="0"/>
              </a:rPr>
              <a:t>Reading Comprehension</a:t>
            </a:r>
            <a:endParaRPr lang="en-GB" sz="6600" dirty="0"/>
          </a:p>
        </p:txBody>
      </p:sp>
    </p:spTree>
    <p:extLst>
      <p:ext uri="{BB962C8B-B14F-4D97-AF65-F5344CB8AC3E}">
        <p14:creationId xmlns:p14="http://schemas.microsoft.com/office/powerpoint/2010/main" val="331019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6957" y="-504922"/>
            <a:ext cx="8398934" cy="1646302"/>
          </a:xfrm>
        </p:spPr>
        <p:txBody>
          <a:bodyPr/>
          <a:lstStyle/>
          <a:p>
            <a:pPr algn="ctr"/>
            <a:r>
              <a:rPr lang="en-GB" dirty="0" smtClean="0">
                <a:latin typeface="NTPreCursivefk" panose="03000400000000000000" pitchFamily="66" charset="0"/>
              </a:rPr>
              <a:t>Today we will talk about:</a:t>
            </a:r>
            <a:endParaRPr lang="en-GB" dirty="0">
              <a:latin typeface="NTPreCursivefk" panose="03000400000000000000" pitchFamily="66" charset="0"/>
            </a:endParaRPr>
          </a:p>
        </p:txBody>
      </p:sp>
      <p:sp>
        <p:nvSpPr>
          <p:cNvPr id="3" name="Subtitle 2"/>
          <p:cNvSpPr>
            <a:spLocks noGrp="1"/>
          </p:cNvSpPr>
          <p:nvPr>
            <p:ph type="subTitle" idx="1"/>
          </p:nvPr>
        </p:nvSpPr>
        <p:spPr>
          <a:xfrm>
            <a:off x="966740" y="1461544"/>
            <a:ext cx="9368751" cy="3061854"/>
          </a:xfrm>
        </p:spPr>
        <p:txBody>
          <a:bodyPr>
            <a:normAutofit/>
          </a:bodyPr>
          <a:lstStyle/>
          <a:p>
            <a:pPr marL="571500" indent="-571500" algn="l">
              <a:buFont typeface="Wingdings" panose="05000000000000000000" pitchFamily="2" charset="2"/>
              <a:buChar char="q"/>
            </a:pPr>
            <a:r>
              <a:rPr lang="en-GB" sz="3600" dirty="0" smtClean="0">
                <a:solidFill>
                  <a:schemeClr val="tx1"/>
                </a:solidFill>
                <a:latin typeface="NTPreCursivefk" panose="03000400000000000000" pitchFamily="66" charset="0"/>
              </a:rPr>
              <a:t>Importance of Reading</a:t>
            </a:r>
          </a:p>
          <a:p>
            <a:pPr marL="571500" indent="-571500" algn="l">
              <a:buFont typeface="Wingdings" panose="05000000000000000000" pitchFamily="2" charset="2"/>
              <a:buChar char="q"/>
            </a:pPr>
            <a:r>
              <a:rPr lang="en-GB" sz="3600" dirty="0" smtClean="0">
                <a:solidFill>
                  <a:schemeClr val="tx1"/>
                </a:solidFill>
                <a:latin typeface="NTPreCursivefk" panose="03000400000000000000" pitchFamily="66" charset="0"/>
              </a:rPr>
              <a:t>Reading in Year 2: </a:t>
            </a:r>
          </a:p>
          <a:p>
            <a:pPr algn="l"/>
            <a:r>
              <a:rPr lang="en-GB" sz="3600" dirty="0" smtClean="0">
                <a:solidFill>
                  <a:schemeClr val="tx1"/>
                </a:solidFill>
                <a:latin typeface="NTPreCursivefk" panose="03000400000000000000" pitchFamily="66" charset="0"/>
              </a:rPr>
              <a:t>- Whole Class Reading</a:t>
            </a:r>
          </a:p>
          <a:p>
            <a:pPr algn="l"/>
            <a:r>
              <a:rPr lang="en-GB" sz="3600" dirty="0" smtClean="0">
                <a:solidFill>
                  <a:schemeClr val="tx1"/>
                </a:solidFill>
                <a:latin typeface="NTPreCursivefk" panose="03000400000000000000" pitchFamily="66" charset="0"/>
              </a:rPr>
              <a:t>- Reading Comprehension and types of questioning  </a:t>
            </a:r>
          </a:p>
          <a:p>
            <a:pPr marL="571500" indent="-571500" algn="l">
              <a:buFont typeface="Wingdings" panose="05000000000000000000" pitchFamily="2" charset="2"/>
              <a:buChar char="q"/>
            </a:pPr>
            <a:endParaRPr lang="en-GB" sz="3600" dirty="0">
              <a:solidFill>
                <a:srgbClr val="002060"/>
              </a:solidFill>
              <a:latin typeface="NTPreCursivefk" panose="03000400000000000000" pitchFamily="66" charset="0"/>
            </a:endParaRPr>
          </a:p>
        </p:txBody>
      </p:sp>
      <p:pic>
        <p:nvPicPr>
          <p:cNvPr id="4" name="Picture 3"/>
          <p:cNvPicPr>
            <a:picLocks noChangeAspect="1"/>
          </p:cNvPicPr>
          <p:nvPr/>
        </p:nvPicPr>
        <p:blipFill>
          <a:blip r:embed="rId2"/>
          <a:stretch>
            <a:fillRect/>
          </a:stretch>
        </p:blipFill>
        <p:spPr>
          <a:xfrm>
            <a:off x="683012" y="4843562"/>
            <a:ext cx="1287890" cy="1516961"/>
          </a:xfrm>
          <a:prstGeom prst="rect">
            <a:avLst/>
          </a:prstGeom>
        </p:spPr>
      </p:pic>
    </p:spTree>
    <p:extLst>
      <p:ext uri="{BB962C8B-B14F-4D97-AF65-F5344CB8AC3E}">
        <p14:creationId xmlns:p14="http://schemas.microsoft.com/office/powerpoint/2010/main" val="51848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9030" y="-116994"/>
            <a:ext cx="8398934" cy="1646302"/>
          </a:xfrm>
        </p:spPr>
        <p:txBody>
          <a:bodyPr/>
          <a:lstStyle/>
          <a:p>
            <a:pPr algn="ctr"/>
            <a:r>
              <a:rPr lang="en-GB" dirty="0" smtClean="0">
                <a:latin typeface="NTPreCursivefk" panose="03000400000000000000" pitchFamily="66" charset="0"/>
              </a:rPr>
              <a:t>Why is Reading so important?</a:t>
            </a:r>
            <a:endParaRPr lang="en-GB" dirty="0">
              <a:latin typeface="NTPreCursivefk" panose="03000400000000000000" pitchFamily="66" charset="0"/>
            </a:endParaRPr>
          </a:p>
        </p:txBody>
      </p:sp>
      <p:sp>
        <p:nvSpPr>
          <p:cNvPr id="4" name="Subtitle 2"/>
          <p:cNvSpPr txBox="1">
            <a:spLocks/>
          </p:cNvSpPr>
          <p:nvPr/>
        </p:nvSpPr>
        <p:spPr>
          <a:xfrm>
            <a:off x="939030" y="4779818"/>
            <a:ext cx="9368751" cy="1359725"/>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endParaRPr lang="en-GB" sz="3600" dirty="0">
              <a:solidFill>
                <a:srgbClr val="002060"/>
              </a:solidFill>
              <a:latin typeface="NTPreCursivefk" panose="03000400000000000000" pitchFamily="66" charset="0"/>
            </a:endParaRPr>
          </a:p>
        </p:txBody>
      </p:sp>
      <p:pic>
        <p:nvPicPr>
          <p:cNvPr id="6" name="Picture 5"/>
          <p:cNvPicPr>
            <a:picLocks noChangeAspect="1"/>
          </p:cNvPicPr>
          <p:nvPr/>
        </p:nvPicPr>
        <p:blipFill>
          <a:blip r:embed="rId2"/>
          <a:stretch>
            <a:fillRect/>
          </a:stretch>
        </p:blipFill>
        <p:spPr>
          <a:xfrm>
            <a:off x="3417504" y="2357993"/>
            <a:ext cx="4230206" cy="3444455"/>
          </a:xfrm>
          <a:prstGeom prst="rect">
            <a:avLst/>
          </a:prstGeom>
        </p:spPr>
      </p:pic>
      <p:pic>
        <p:nvPicPr>
          <p:cNvPr id="7" name="Picture 6"/>
          <p:cNvPicPr>
            <a:picLocks noChangeAspect="1"/>
          </p:cNvPicPr>
          <p:nvPr/>
        </p:nvPicPr>
        <p:blipFill>
          <a:blip r:embed="rId3"/>
          <a:stretch>
            <a:fillRect/>
          </a:stretch>
        </p:blipFill>
        <p:spPr>
          <a:xfrm>
            <a:off x="757433" y="4701199"/>
            <a:ext cx="1287890" cy="1516961"/>
          </a:xfrm>
          <a:prstGeom prst="rect">
            <a:avLst/>
          </a:prstGeom>
        </p:spPr>
      </p:pic>
    </p:spTree>
    <p:extLst>
      <p:ext uri="{BB962C8B-B14F-4D97-AF65-F5344CB8AC3E}">
        <p14:creationId xmlns:p14="http://schemas.microsoft.com/office/powerpoint/2010/main" val="374916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01129" y="4838711"/>
            <a:ext cx="1287890" cy="1516961"/>
          </a:xfrm>
          <a:prstGeom prst="rect">
            <a:avLst/>
          </a:prstGeom>
        </p:spPr>
      </p:pic>
      <p:sp>
        <p:nvSpPr>
          <p:cNvPr id="4" name="Rectangle 3"/>
          <p:cNvSpPr/>
          <p:nvPr/>
        </p:nvSpPr>
        <p:spPr>
          <a:xfrm>
            <a:off x="2930237" y="483033"/>
            <a:ext cx="6631596" cy="1015663"/>
          </a:xfrm>
          <a:prstGeom prst="rect">
            <a:avLst/>
          </a:prstGeom>
        </p:spPr>
        <p:txBody>
          <a:bodyPr wrap="square">
            <a:spAutoFit/>
          </a:bodyPr>
          <a:lstStyle/>
          <a:p>
            <a:r>
              <a:rPr lang="en-GB" sz="6000" dirty="0">
                <a:solidFill>
                  <a:srgbClr val="92D050"/>
                </a:solidFill>
                <a:latin typeface="NTPreCursivefk" panose="03000400000000000000" pitchFamily="66" charset="0"/>
              </a:rPr>
              <a:t>Reading in Year 2</a:t>
            </a:r>
            <a:endParaRPr lang="en-GB" sz="6000" dirty="0">
              <a:solidFill>
                <a:srgbClr val="92D050"/>
              </a:solidFill>
            </a:endParaRPr>
          </a:p>
        </p:txBody>
      </p:sp>
      <p:sp>
        <p:nvSpPr>
          <p:cNvPr id="6" name="Rectangle 5"/>
          <p:cNvSpPr/>
          <p:nvPr/>
        </p:nvSpPr>
        <p:spPr>
          <a:xfrm>
            <a:off x="624039" y="1596149"/>
            <a:ext cx="10847526" cy="3416320"/>
          </a:xfrm>
          <a:prstGeom prst="rect">
            <a:avLst/>
          </a:prstGeom>
        </p:spPr>
        <p:txBody>
          <a:bodyPr wrap="square">
            <a:spAutoFit/>
          </a:bodyPr>
          <a:lstStyle/>
          <a:p>
            <a:pPr marL="571500" indent="-571500">
              <a:buFont typeface="Wingdings" panose="05000000000000000000" pitchFamily="2" charset="2"/>
              <a:buChar char="q"/>
            </a:pPr>
            <a:r>
              <a:rPr lang="en-GB" sz="3600" dirty="0" smtClean="0">
                <a:latin typeface="NTPreCursivefk" panose="03000400000000000000" pitchFamily="66" charset="0"/>
              </a:rPr>
              <a:t>Successful Decoding </a:t>
            </a:r>
          </a:p>
          <a:p>
            <a:pPr marL="571500" indent="-571500">
              <a:buFont typeface="Wingdings" panose="05000000000000000000" pitchFamily="2" charset="2"/>
              <a:buChar char="q"/>
            </a:pPr>
            <a:r>
              <a:rPr lang="en-GB" sz="3600" dirty="0" smtClean="0">
                <a:latin typeface="NTPreCursivefk" panose="03000400000000000000" pitchFamily="66" charset="0"/>
              </a:rPr>
              <a:t>Comprehension </a:t>
            </a:r>
          </a:p>
          <a:p>
            <a:pPr marL="571500" indent="-571500">
              <a:buFont typeface="Wingdings" panose="05000000000000000000" pitchFamily="2" charset="2"/>
              <a:buChar char="q"/>
            </a:pPr>
            <a:r>
              <a:rPr lang="en-GB" sz="3600" dirty="0" smtClean="0">
                <a:latin typeface="NTPreCursivefk" panose="03000400000000000000" pitchFamily="66" charset="0"/>
              </a:rPr>
              <a:t>Application</a:t>
            </a:r>
          </a:p>
          <a:p>
            <a:pPr marL="571500" indent="-571500">
              <a:buFont typeface="Wingdings" panose="05000000000000000000" pitchFamily="2" charset="2"/>
              <a:buChar char="q"/>
            </a:pPr>
            <a:endParaRPr lang="en-GB" sz="3600" dirty="0" smtClean="0">
              <a:latin typeface="NTPreCursivefk" panose="03000400000000000000" pitchFamily="66" charset="0"/>
            </a:endParaRPr>
          </a:p>
          <a:p>
            <a:r>
              <a:rPr lang="en-GB" sz="3600" dirty="0" smtClean="0">
                <a:latin typeface="NTPreCursivefk" panose="03000400000000000000" pitchFamily="66" charset="0"/>
              </a:rPr>
              <a:t>Whole Class Reading and Reading Comprehension Tasks</a:t>
            </a:r>
          </a:p>
          <a:p>
            <a:pPr marL="571500" indent="-571500">
              <a:buFont typeface="Wingdings" panose="05000000000000000000" pitchFamily="2" charset="2"/>
              <a:buChar char="q"/>
            </a:pPr>
            <a:endParaRPr lang="en-GB" sz="3600" dirty="0">
              <a:latin typeface="NTPreCursivefk" panose="03000400000000000000" pitchFamily="66" charset="0"/>
            </a:endParaRPr>
          </a:p>
        </p:txBody>
      </p:sp>
      <p:cxnSp>
        <p:nvCxnSpPr>
          <p:cNvPr id="8" name="Straight Arrow Connector 7"/>
          <p:cNvCxnSpPr/>
          <p:nvPr/>
        </p:nvCxnSpPr>
        <p:spPr>
          <a:xfrm>
            <a:off x="4516582" y="2258291"/>
            <a:ext cx="678873" cy="1427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657600" y="2701636"/>
            <a:ext cx="595746" cy="12053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034145" y="3158836"/>
            <a:ext cx="311728" cy="748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950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8764" y="1257405"/>
            <a:ext cx="10367600" cy="443345"/>
          </a:xfrm>
        </p:spPr>
        <p:txBody>
          <a:bodyPr/>
          <a:lstStyle/>
          <a:p>
            <a:pPr algn="ctr"/>
            <a:r>
              <a:rPr lang="en-GB" sz="6000" dirty="0" smtClean="0">
                <a:latin typeface="NTPreCursivefk" panose="03000400000000000000" pitchFamily="66" charset="0"/>
              </a:rPr>
              <a:t>Whole Class Reading</a:t>
            </a:r>
            <a:endParaRPr lang="en-GB" sz="6000" dirty="0">
              <a:latin typeface="NTPreCursivefk" panose="03000400000000000000" pitchFamily="66" charset="0"/>
            </a:endParaRPr>
          </a:p>
        </p:txBody>
      </p:sp>
      <p:pic>
        <p:nvPicPr>
          <p:cNvPr id="4" name="Picture 3"/>
          <p:cNvPicPr>
            <a:picLocks noChangeAspect="1"/>
          </p:cNvPicPr>
          <p:nvPr/>
        </p:nvPicPr>
        <p:blipFill>
          <a:blip r:embed="rId2"/>
          <a:stretch>
            <a:fillRect/>
          </a:stretch>
        </p:blipFill>
        <p:spPr>
          <a:xfrm>
            <a:off x="596329" y="4907984"/>
            <a:ext cx="1287890" cy="1516961"/>
          </a:xfrm>
          <a:prstGeom prst="rect">
            <a:avLst/>
          </a:prstGeom>
        </p:spPr>
      </p:pic>
      <p:sp>
        <p:nvSpPr>
          <p:cNvPr id="5" name="Rectangle 4"/>
          <p:cNvSpPr/>
          <p:nvPr/>
        </p:nvSpPr>
        <p:spPr>
          <a:xfrm>
            <a:off x="3186546" y="2107217"/>
            <a:ext cx="6096000" cy="2800767"/>
          </a:xfrm>
          <a:prstGeom prst="rect">
            <a:avLst/>
          </a:prstGeom>
        </p:spPr>
        <p:txBody>
          <a:bodyPr>
            <a:spAutoFit/>
          </a:bodyPr>
          <a:lstStyle/>
          <a:p>
            <a:pPr marL="571500" indent="-571500">
              <a:buFont typeface="Wingdings" panose="05000000000000000000" pitchFamily="2" charset="2"/>
              <a:buChar char="q"/>
            </a:pPr>
            <a:r>
              <a:rPr lang="en-GB" sz="4400" dirty="0" smtClean="0">
                <a:latin typeface="NTPreCursivefk" panose="03000400000000000000" pitchFamily="66" charset="0"/>
              </a:rPr>
              <a:t>Range of texts</a:t>
            </a:r>
          </a:p>
          <a:p>
            <a:pPr marL="571500" indent="-571500">
              <a:buFont typeface="Wingdings" panose="05000000000000000000" pitchFamily="2" charset="2"/>
              <a:buChar char="q"/>
            </a:pPr>
            <a:r>
              <a:rPr lang="en-GB" sz="4400" dirty="0" smtClean="0">
                <a:latin typeface="NTPreCursivefk" panose="03000400000000000000" pitchFamily="66" charset="0"/>
              </a:rPr>
              <a:t>Choral Reading </a:t>
            </a:r>
          </a:p>
          <a:p>
            <a:pPr marL="571500" indent="-571500">
              <a:buFont typeface="Wingdings" panose="05000000000000000000" pitchFamily="2" charset="2"/>
              <a:buChar char="q"/>
            </a:pPr>
            <a:r>
              <a:rPr lang="en-GB" sz="4400" dirty="0" smtClean="0">
                <a:latin typeface="NTPreCursivefk" panose="03000400000000000000" pitchFamily="66" charset="0"/>
              </a:rPr>
              <a:t>Echo Reading</a:t>
            </a:r>
            <a:endParaRPr lang="en-GB" dirty="0">
              <a:latin typeface="NTPreCursivefk" panose="03000400000000000000" pitchFamily="66" charset="0"/>
            </a:endParaRPr>
          </a:p>
          <a:p>
            <a:pPr marL="571500" indent="-571500">
              <a:buFont typeface="Wingdings" panose="05000000000000000000" pitchFamily="2" charset="2"/>
              <a:buChar char="q"/>
            </a:pPr>
            <a:r>
              <a:rPr lang="en-GB" sz="4400" dirty="0" smtClean="0">
                <a:latin typeface="NTPreCursivefk" panose="03000400000000000000" pitchFamily="66" charset="0"/>
              </a:rPr>
              <a:t>Questioning </a:t>
            </a:r>
          </a:p>
        </p:txBody>
      </p:sp>
    </p:spTree>
    <p:extLst>
      <p:ext uri="{BB962C8B-B14F-4D97-AF65-F5344CB8AC3E}">
        <p14:creationId xmlns:p14="http://schemas.microsoft.com/office/powerpoint/2010/main" val="3128070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29" y="1008022"/>
            <a:ext cx="10367600" cy="443345"/>
          </a:xfrm>
        </p:spPr>
        <p:txBody>
          <a:bodyPr/>
          <a:lstStyle/>
          <a:p>
            <a:pPr algn="ctr"/>
            <a:r>
              <a:rPr lang="en-GB" sz="6000" dirty="0" smtClean="0">
                <a:latin typeface="NTPreCursivefk" panose="03000400000000000000" pitchFamily="66" charset="0"/>
              </a:rPr>
              <a:t>Reading Comprehension</a:t>
            </a:r>
            <a:endParaRPr lang="en-GB" sz="6000" dirty="0">
              <a:latin typeface="NTPreCursivefk" panose="03000400000000000000" pitchFamily="66" charset="0"/>
            </a:endParaRPr>
          </a:p>
        </p:txBody>
      </p:sp>
      <p:pic>
        <p:nvPicPr>
          <p:cNvPr id="4" name="Picture 3"/>
          <p:cNvPicPr>
            <a:picLocks noChangeAspect="1"/>
          </p:cNvPicPr>
          <p:nvPr/>
        </p:nvPicPr>
        <p:blipFill>
          <a:blip r:embed="rId2"/>
          <a:stretch>
            <a:fillRect/>
          </a:stretch>
        </p:blipFill>
        <p:spPr>
          <a:xfrm>
            <a:off x="596329" y="4907984"/>
            <a:ext cx="1287890" cy="1516961"/>
          </a:xfrm>
          <a:prstGeom prst="rect">
            <a:avLst/>
          </a:prstGeom>
        </p:spPr>
      </p:pic>
      <p:sp>
        <p:nvSpPr>
          <p:cNvPr id="3" name="Rectangle 2"/>
          <p:cNvSpPr/>
          <p:nvPr/>
        </p:nvSpPr>
        <p:spPr>
          <a:xfrm>
            <a:off x="2867892" y="1711019"/>
            <a:ext cx="6096000" cy="3477875"/>
          </a:xfrm>
          <a:prstGeom prst="rect">
            <a:avLst/>
          </a:prstGeom>
        </p:spPr>
        <p:txBody>
          <a:bodyPr>
            <a:spAutoFit/>
          </a:bodyPr>
          <a:lstStyle/>
          <a:p>
            <a:pPr marL="571500" indent="-571500">
              <a:buFont typeface="Wingdings" panose="05000000000000000000" pitchFamily="2" charset="2"/>
              <a:buChar char="q"/>
            </a:pPr>
            <a:r>
              <a:rPr lang="en-GB" sz="4400" dirty="0" smtClean="0">
                <a:latin typeface="NTPreCursivefk" panose="03000400000000000000" pitchFamily="66" charset="0"/>
              </a:rPr>
              <a:t>Simple recall questions</a:t>
            </a:r>
          </a:p>
          <a:p>
            <a:pPr marL="571500" indent="-571500">
              <a:buFont typeface="Wingdings" panose="05000000000000000000" pitchFamily="2" charset="2"/>
              <a:buChar char="q"/>
            </a:pPr>
            <a:endParaRPr lang="en-GB" sz="4400" dirty="0">
              <a:latin typeface="NTPreCursivefk" panose="03000400000000000000" pitchFamily="66" charset="0"/>
            </a:endParaRPr>
          </a:p>
          <a:p>
            <a:pPr marL="571500" indent="-571500">
              <a:buFont typeface="Wingdings" panose="05000000000000000000" pitchFamily="2" charset="2"/>
              <a:buChar char="q"/>
            </a:pPr>
            <a:r>
              <a:rPr lang="en-GB" sz="4400" dirty="0" smtClean="0">
                <a:latin typeface="NTPreCursivefk" panose="03000400000000000000" pitchFamily="66" charset="0"/>
              </a:rPr>
              <a:t>Inference questions</a:t>
            </a:r>
          </a:p>
          <a:p>
            <a:pPr marL="571500" indent="-571500">
              <a:buFont typeface="Wingdings" panose="05000000000000000000" pitchFamily="2" charset="2"/>
              <a:buChar char="q"/>
            </a:pPr>
            <a:endParaRPr lang="en-GB" sz="4400" dirty="0">
              <a:latin typeface="NTPreCursivefk" panose="03000400000000000000" pitchFamily="66" charset="0"/>
            </a:endParaRPr>
          </a:p>
          <a:p>
            <a:pPr marL="571500" indent="-571500">
              <a:buFont typeface="Wingdings" panose="05000000000000000000" pitchFamily="2" charset="2"/>
              <a:buChar char="q"/>
            </a:pPr>
            <a:r>
              <a:rPr lang="en-GB" sz="4400" dirty="0" smtClean="0">
                <a:latin typeface="NTPreCursivefk" panose="03000400000000000000" pitchFamily="66" charset="0"/>
              </a:rPr>
              <a:t>Deduction questions</a:t>
            </a:r>
            <a:endParaRPr lang="en-GB" sz="4400" dirty="0">
              <a:latin typeface="NTPreCursivefk" panose="03000400000000000000" pitchFamily="66" charset="0"/>
            </a:endParaRPr>
          </a:p>
        </p:txBody>
      </p:sp>
      <p:pic>
        <p:nvPicPr>
          <p:cNvPr id="5" name="Picture 4"/>
          <p:cNvPicPr>
            <a:picLocks noChangeAspect="1"/>
          </p:cNvPicPr>
          <p:nvPr/>
        </p:nvPicPr>
        <p:blipFill>
          <a:blip r:embed="rId3"/>
          <a:stretch>
            <a:fillRect/>
          </a:stretch>
        </p:blipFill>
        <p:spPr>
          <a:xfrm>
            <a:off x="3068702" y="5448546"/>
            <a:ext cx="8596826" cy="1285912"/>
          </a:xfrm>
          <a:prstGeom prst="rect">
            <a:avLst/>
          </a:prstGeom>
        </p:spPr>
      </p:pic>
    </p:spTree>
    <p:extLst>
      <p:ext uri="{BB962C8B-B14F-4D97-AF65-F5344CB8AC3E}">
        <p14:creationId xmlns:p14="http://schemas.microsoft.com/office/powerpoint/2010/main" val="427992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528" y="5004966"/>
            <a:ext cx="1287890" cy="1516961"/>
          </a:xfrm>
          <a:prstGeom prst="rect">
            <a:avLst/>
          </a:prstGeom>
        </p:spPr>
      </p:pic>
      <p:pic>
        <p:nvPicPr>
          <p:cNvPr id="5" name="Picture 4"/>
          <p:cNvPicPr>
            <a:picLocks noChangeAspect="1"/>
          </p:cNvPicPr>
          <p:nvPr/>
        </p:nvPicPr>
        <p:blipFill>
          <a:blip r:embed="rId3"/>
          <a:stretch>
            <a:fillRect/>
          </a:stretch>
        </p:blipFill>
        <p:spPr>
          <a:xfrm>
            <a:off x="992772" y="418308"/>
            <a:ext cx="10968979" cy="1867691"/>
          </a:xfrm>
          <a:prstGeom prst="rect">
            <a:avLst/>
          </a:prstGeom>
        </p:spPr>
      </p:pic>
      <p:sp>
        <p:nvSpPr>
          <p:cNvPr id="7" name="Rectangle 6"/>
          <p:cNvSpPr/>
          <p:nvPr/>
        </p:nvSpPr>
        <p:spPr>
          <a:xfrm>
            <a:off x="1634835" y="2551837"/>
            <a:ext cx="9462655" cy="3046988"/>
          </a:xfrm>
          <a:prstGeom prst="rect">
            <a:avLst/>
          </a:prstGeom>
        </p:spPr>
        <p:txBody>
          <a:bodyPr wrap="square">
            <a:spAutoFit/>
          </a:bodyPr>
          <a:lstStyle/>
          <a:p>
            <a:r>
              <a:rPr lang="en-GB" sz="3200" dirty="0">
                <a:solidFill>
                  <a:srgbClr val="000000"/>
                </a:solidFill>
                <a:latin typeface="NTPreCursivefk" panose="03000400000000000000" pitchFamily="66" charset="0"/>
              </a:rPr>
              <a:t>Examples of simple recall questions:</a:t>
            </a:r>
            <a:endParaRPr lang="en-GB" sz="3200" dirty="0"/>
          </a:p>
          <a:p>
            <a:r>
              <a:rPr lang="en-GB" sz="3200" dirty="0">
                <a:solidFill>
                  <a:srgbClr val="000000"/>
                </a:solidFill>
                <a:latin typeface="NTPreCursivefk" panose="03000400000000000000" pitchFamily="66" charset="0"/>
              </a:rPr>
              <a:t/>
            </a:r>
            <a:br>
              <a:rPr lang="en-GB" sz="3200" dirty="0">
                <a:solidFill>
                  <a:srgbClr val="000000"/>
                </a:solidFill>
                <a:latin typeface="NTPreCursivefk" panose="03000400000000000000" pitchFamily="66" charset="0"/>
              </a:rPr>
            </a:br>
            <a:endParaRPr lang="en-GB" sz="3200" dirty="0">
              <a:solidFill>
                <a:srgbClr val="000000"/>
              </a:solidFill>
              <a:latin typeface="NTPreCursivefk" panose="03000400000000000000" pitchFamily="66" charset="0"/>
            </a:endParaRPr>
          </a:p>
          <a:p>
            <a:r>
              <a:rPr lang="en-GB" sz="3200" dirty="0">
                <a:solidFill>
                  <a:srgbClr val="000000"/>
                </a:solidFill>
                <a:latin typeface="NTPreCursivefk" panose="03000400000000000000" pitchFamily="66" charset="0"/>
              </a:rPr>
              <a:t>1. Where does Paul sit when he takes off his muddy boots?</a:t>
            </a:r>
            <a:endParaRPr lang="en-GB" sz="3200" dirty="0"/>
          </a:p>
          <a:p>
            <a:r>
              <a:rPr lang="en-GB" sz="3200" dirty="0">
                <a:solidFill>
                  <a:srgbClr val="000000"/>
                </a:solidFill>
                <a:latin typeface="NTPreCursivefk" panose="03000400000000000000" pitchFamily="66" charset="0"/>
              </a:rPr>
              <a:t>2. What does Paul do after he puts his sweaty clothes by the washing machine?</a:t>
            </a:r>
            <a:endParaRPr lang="en-GB" sz="3200" dirty="0"/>
          </a:p>
        </p:txBody>
      </p:sp>
    </p:spTree>
    <p:extLst>
      <p:ext uri="{BB962C8B-B14F-4D97-AF65-F5344CB8AC3E}">
        <p14:creationId xmlns:p14="http://schemas.microsoft.com/office/powerpoint/2010/main" val="2570629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240274" y="176055"/>
            <a:ext cx="10834660" cy="6467201"/>
          </a:xfrm>
          <a:prstGeom prst="rect">
            <a:avLst/>
          </a:prstGeom>
        </p:spPr>
      </p:pic>
      <p:pic>
        <p:nvPicPr>
          <p:cNvPr id="4" name="Picture 3"/>
          <p:cNvPicPr>
            <a:picLocks noChangeAspect="1"/>
          </p:cNvPicPr>
          <p:nvPr/>
        </p:nvPicPr>
        <p:blipFill>
          <a:blip r:embed="rId3"/>
          <a:stretch>
            <a:fillRect/>
          </a:stretch>
        </p:blipFill>
        <p:spPr>
          <a:xfrm>
            <a:off x="235528" y="5004966"/>
            <a:ext cx="1287890" cy="1516961"/>
          </a:xfrm>
          <a:prstGeom prst="rect">
            <a:avLst/>
          </a:prstGeom>
        </p:spPr>
      </p:pic>
    </p:spTree>
    <p:extLst>
      <p:ext uri="{BB962C8B-B14F-4D97-AF65-F5344CB8AC3E}">
        <p14:creationId xmlns:p14="http://schemas.microsoft.com/office/powerpoint/2010/main" val="1337730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528" y="5004966"/>
            <a:ext cx="1287890" cy="1516961"/>
          </a:xfrm>
          <a:prstGeom prst="rect">
            <a:avLst/>
          </a:prstGeom>
        </p:spPr>
      </p:pic>
      <p:pic>
        <p:nvPicPr>
          <p:cNvPr id="2" name="Picture 1"/>
          <p:cNvPicPr>
            <a:picLocks noChangeAspect="1"/>
          </p:cNvPicPr>
          <p:nvPr/>
        </p:nvPicPr>
        <p:blipFill>
          <a:blip r:embed="rId3"/>
          <a:stretch>
            <a:fillRect/>
          </a:stretch>
        </p:blipFill>
        <p:spPr>
          <a:xfrm>
            <a:off x="1636117" y="98952"/>
            <a:ext cx="9849301" cy="6759048"/>
          </a:xfrm>
          <a:prstGeom prst="rect">
            <a:avLst/>
          </a:prstGeom>
        </p:spPr>
      </p:pic>
    </p:spTree>
    <p:extLst>
      <p:ext uri="{BB962C8B-B14F-4D97-AF65-F5344CB8AC3E}">
        <p14:creationId xmlns:p14="http://schemas.microsoft.com/office/powerpoint/2010/main" val="3972879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4599</TotalTime>
  <Words>107</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NTPreCursivefk</vt:lpstr>
      <vt:lpstr>Times New Roman</vt:lpstr>
      <vt:lpstr>Trebuchet MS</vt:lpstr>
      <vt:lpstr>Wingdings</vt:lpstr>
      <vt:lpstr>Wingdings 3</vt:lpstr>
      <vt:lpstr>Facet</vt:lpstr>
      <vt:lpstr>Welcome to Year 2 Family Learning!</vt:lpstr>
      <vt:lpstr>Today we will talk about:</vt:lpstr>
      <vt:lpstr>Why is Reading so important?</vt:lpstr>
      <vt:lpstr>PowerPoint Presentation</vt:lpstr>
      <vt:lpstr>Whole Class Reading</vt:lpstr>
      <vt:lpstr>Reading Comprehension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One Family Learning!</dc:title>
  <dc:creator>Leah Hobart</dc:creator>
  <cp:lastModifiedBy>Carla Burton</cp:lastModifiedBy>
  <cp:revision>39</cp:revision>
  <cp:lastPrinted>2020-02-10T17:17:02Z</cp:lastPrinted>
  <dcterms:created xsi:type="dcterms:W3CDTF">2020-01-28T12:51:26Z</dcterms:created>
  <dcterms:modified xsi:type="dcterms:W3CDTF">2020-02-13T12:03:54Z</dcterms:modified>
</cp:coreProperties>
</file>