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439B-E1A2-4CCA-B1DA-B07A2D819743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3FA6-7F11-4F8F-A9D8-B1CAEC681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191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439B-E1A2-4CCA-B1DA-B07A2D819743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3FA6-7F11-4F8F-A9D8-B1CAEC681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115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439B-E1A2-4CCA-B1DA-B07A2D819743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3FA6-7F11-4F8F-A9D8-B1CAEC681C31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6289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439B-E1A2-4CCA-B1DA-B07A2D819743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3FA6-7F11-4F8F-A9D8-B1CAEC681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38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439B-E1A2-4CCA-B1DA-B07A2D819743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3FA6-7F11-4F8F-A9D8-B1CAEC681C3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170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439B-E1A2-4CCA-B1DA-B07A2D819743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3FA6-7F11-4F8F-A9D8-B1CAEC681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554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439B-E1A2-4CCA-B1DA-B07A2D819743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3FA6-7F11-4F8F-A9D8-B1CAEC681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88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439B-E1A2-4CCA-B1DA-B07A2D819743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3FA6-7F11-4F8F-A9D8-B1CAEC681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09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439B-E1A2-4CCA-B1DA-B07A2D819743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3FA6-7F11-4F8F-A9D8-B1CAEC681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59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439B-E1A2-4CCA-B1DA-B07A2D819743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3FA6-7F11-4F8F-A9D8-B1CAEC681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69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439B-E1A2-4CCA-B1DA-B07A2D819743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3FA6-7F11-4F8F-A9D8-B1CAEC681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02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439B-E1A2-4CCA-B1DA-B07A2D819743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3FA6-7F11-4F8F-A9D8-B1CAEC681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9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439B-E1A2-4CCA-B1DA-B07A2D819743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3FA6-7F11-4F8F-A9D8-B1CAEC681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34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439B-E1A2-4CCA-B1DA-B07A2D819743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3FA6-7F11-4F8F-A9D8-B1CAEC681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3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439B-E1A2-4CCA-B1DA-B07A2D819743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3FA6-7F11-4F8F-A9D8-B1CAEC681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773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439B-E1A2-4CCA-B1DA-B07A2D819743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83FA6-7F11-4F8F-A9D8-B1CAEC681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13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D439B-E1A2-4CCA-B1DA-B07A2D819743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3283FA6-7F11-4F8F-A9D8-B1CAEC681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57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0922" y="3457479"/>
            <a:ext cx="7766936" cy="1646302"/>
          </a:xfrm>
        </p:spPr>
        <p:txBody>
          <a:bodyPr/>
          <a:lstStyle/>
          <a:p>
            <a:pPr algn="ctr"/>
            <a:r>
              <a:rPr lang="en-GB" sz="8800" dirty="0" smtClean="0">
                <a:latin typeface="NTPreCursivefk" panose="03000400000000000000" pitchFamily="66" charset="0"/>
              </a:rPr>
              <a:t>Welcome to Year One Family Learning!</a:t>
            </a:r>
            <a:endParaRPr lang="en-GB" sz="8800" dirty="0">
              <a:latin typeface="NTPreCursivefk" panose="030004000000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0922" y="5103778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GB" sz="3600" dirty="0" smtClean="0">
                <a:latin typeface="NTPreCursivefk" panose="03000400000000000000" pitchFamily="66" charset="0"/>
              </a:rPr>
              <a:t>The subject today is: Mathematics</a:t>
            </a:r>
            <a:endParaRPr lang="en-GB" sz="3600" dirty="0"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60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881" y="757667"/>
            <a:ext cx="9352919" cy="1262743"/>
          </a:xfrm>
        </p:spPr>
        <p:txBody>
          <a:bodyPr/>
          <a:lstStyle/>
          <a:p>
            <a:pPr algn="ctr"/>
            <a:r>
              <a:rPr lang="en-GB" sz="4800" dirty="0" smtClean="0">
                <a:latin typeface="NTPreCursivefk" panose="03000400000000000000" pitchFamily="66" charset="0"/>
              </a:rPr>
              <a:t>How do we solve abstract?</a:t>
            </a:r>
            <a:endParaRPr lang="en-GB" sz="4800" dirty="0">
              <a:latin typeface="NTPreCursivefk" panose="03000400000000000000" pitchFamily="66" charset="0"/>
            </a:endParaRPr>
          </a:p>
        </p:txBody>
      </p:sp>
      <p:pic>
        <p:nvPicPr>
          <p:cNvPr id="5" name="Line" descr="Line"/>
          <p:cNvPicPr>
            <a:picLocks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7834396">
            <a:off x="4743114" y="4123714"/>
            <a:ext cx="1233578" cy="85511"/>
          </a:xfrm>
          <a:prstGeom prst="rect">
            <a:avLst/>
          </a:prstGeom>
        </p:spPr>
      </p:pic>
      <p:pic>
        <p:nvPicPr>
          <p:cNvPr id="6" name="Line" descr="Line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 rot="14355679">
            <a:off x="5707385" y="3959637"/>
            <a:ext cx="893330" cy="88901"/>
          </a:xfrm>
          <a:prstGeom prst="rect">
            <a:avLst/>
          </a:prstGeom>
        </p:spPr>
      </p:pic>
      <p:pic>
        <p:nvPicPr>
          <p:cNvPr id="7" name="Connection Line" descr="Connection Line"/>
          <p:cNvPicPr>
            <a:picLocks/>
          </p:cNvPicPr>
          <p:nvPr/>
        </p:nvPicPr>
        <p:blipFill>
          <a:blip r:embed="rId4">
            <a:duotone>
              <a:prstClr val="black"/>
              <a:srgbClr val="FF0000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 rot="19159644">
            <a:off x="3982831" y="2815649"/>
            <a:ext cx="1685066" cy="2934247"/>
          </a:xfrm>
          <a:prstGeom prst="rect">
            <a:avLst/>
          </a:prstGeom>
        </p:spPr>
      </p:pic>
      <p:pic>
        <p:nvPicPr>
          <p:cNvPr id="8" name="Connection Line" descr="Connection Line"/>
          <p:cNvPicPr>
            <a:picLocks/>
          </p:cNvPicPr>
          <p:nvPr/>
        </p:nvPicPr>
        <p:blipFill>
          <a:blip r:embed="rId5">
            <a:duotone>
              <a:prstClr val="black"/>
              <a:srgbClr val="FF0000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 rot="19846050">
            <a:off x="4381315" y="2556785"/>
            <a:ext cx="1283668" cy="3219365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4394884" y="4673164"/>
            <a:ext cx="1238250" cy="836732"/>
          </a:xfrm>
          <a:prstGeom prst="ellipse">
            <a:avLst/>
          </a:prstGeom>
          <a:noFill/>
          <a:ln w="38100" cap="flat">
            <a:solidFill>
              <a:schemeClr val="tx1"/>
            </a:solidFill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rgbClr val="002060"/>
              </a:solidFill>
              <a:effectLst>
                <a:outerShdw blurRad="63500" dist="25400" dir="2700000" rotWithShape="0">
                  <a:srgbClr val="000000">
                    <a:alpha val="70000"/>
                  </a:srgbClr>
                </a:outerShdw>
              </a:effectLst>
              <a:uFillTx/>
              <a:latin typeface="NTPreCursive" panose="03000400000000000000" pitchFamily="66" charset="0"/>
              <a:sym typeface="Chalkduster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027009" y="4368098"/>
            <a:ext cx="1238250" cy="836732"/>
          </a:xfrm>
          <a:prstGeom prst="ellipse">
            <a:avLst/>
          </a:prstGeom>
          <a:noFill/>
          <a:ln w="38100" cap="flat">
            <a:solidFill>
              <a:schemeClr val="tx1"/>
            </a:solidFill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rgbClr val="002060"/>
              </a:solidFill>
              <a:effectLst>
                <a:outerShdw blurRad="63500" dist="25400" dir="2700000" rotWithShape="0">
                  <a:srgbClr val="000000">
                    <a:alpha val="70000"/>
                  </a:srgbClr>
                </a:outerShdw>
              </a:effectLst>
              <a:uFillTx/>
              <a:latin typeface="NTPreCursive" panose="03000400000000000000" pitchFamily="66" charset="0"/>
              <a:sym typeface="Chalkdus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92337" y="4800656"/>
            <a:ext cx="831676" cy="7489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4200" b="0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NTPreCursive" panose="03000400000000000000" pitchFamily="66" charset="0"/>
                <a:sym typeface="Chalkduster"/>
              </a:rPr>
              <a:t>3</a:t>
            </a:r>
            <a:endParaRPr kumimoji="0" lang="en-GB" sz="4200" b="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NTPreCursive" panose="03000400000000000000" pitchFamily="66" charset="0"/>
              <a:sym typeface="Chalkduster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33582" y="4477866"/>
            <a:ext cx="831676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3600" dirty="0" smtClean="0">
                <a:solidFill>
                  <a:srgbClr val="002060"/>
                </a:solidFill>
                <a:latin typeface="NTPreCursive" panose="03000400000000000000" pitchFamily="66" charset="0"/>
              </a:rPr>
              <a:t>2</a:t>
            </a:r>
            <a:endParaRPr kumimoji="0" lang="en-GB" sz="6600" b="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NTPreCursive" panose="03000400000000000000" pitchFamily="66" charset="0"/>
              <a:sym typeface="Chalkduster"/>
            </a:endParaRPr>
          </a:p>
        </p:txBody>
      </p:sp>
      <p:pic>
        <p:nvPicPr>
          <p:cNvPr id="13" name="Connection Line" descr="Connection Line"/>
          <p:cNvPicPr>
            <a:picLocks/>
          </p:cNvPicPr>
          <p:nvPr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 rot="17633764">
            <a:off x="5694069" y="2425379"/>
            <a:ext cx="1070377" cy="41204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Connection Line" descr="Connection Line"/>
          <p:cNvPicPr>
            <a:picLocks/>
          </p:cNvPicPr>
          <p:nvPr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 rot="6875300">
            <a:off x="5698393" y="2775098"/>
            <a:ext cx="1070377" cy="412046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825364" y="3646000"/>
            <a:ext cx="534539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n-lt"/>
                <a:ea typeface="+mn-ea"/>
                <a:cs typeface="+mn-cs"/>
                <a:sym typeface="Chalkduster"/>
              </a:rPr>
              <a:t>10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n-lt"/>
              <a:ea typeface="+mn-ea"/>
              <a:cs typeface="+mn-cs"/>
              <a:sym typeface="Chalkduster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82424" y="3143341"/>
            <a:ext cx="534539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n-lt"/>
                <a:ea typeface="+mn-ea"/>
                <a:cs typeface="+mn-cs"/>
                <a:sym typeface="Chalkduster"/>
              </a:rPr>
              <a:t>12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n-lt"/>
              <a:ea typeface="+mn-ea"/>
              <a:cs typeface="+mn-cs"/>
              <a:sym typeface="Chalkduster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94770" y="2845680"/>
            <a:ext cx="30043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7 + 5 =</a:t>
            </a:r>
            <a:endParaRPr lang="en-GB" sz="4400" dirty="0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5116581" y="3555820"/>
            <a:ext cx="563652" cy="1147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17810" y="3566268"/>
            <a:ext cx="481086" cy="882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857880" y="-187213"/>
            <a:ext cx="9352919" cy="12627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GB" sz="4800" dirty="0" smtClean="0">
                <a:latin typeface="NTPreCursivefk" panose="03000400000000000000" pitchFamily="66" charset="0"/>
              </a:rPr>
              <a:t>Abstract (bridging through 10):</a:t>
            </a:r>
            <a:endParaRPr lang="en-GB" sz="4800" dirty="0"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87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dvAuto="0"/>
      <p:bldP spid="8" grpId="0" advAuto="0"/>
      <p:bldP spid="12" grpId="0"/>
      <p:bldP spid="13" grpId="0" advAuto="0"/>
      <p:bldP spid="14" grpId="0" advAuto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881" y="757667"/>
            <a:ext cx="9352919" cy="1262743"/>
          </a:xfrm>
        </p:spPr>
        <p:txBody>
          <a:bodyPr/>
          <a:lstStyle/>
          <a:p>
            <a:pPr algn="ctr"/>
            <a:r>
              <a:rPr lang="en-GB" sz="4800" dirty="0" smtClean="0">
                <a:latin typeface="NTPreCursivefk" panose="03000400000000000000" pitchFamily="66" charset="0"/>
              </a:rPr>
              <a:t>How do we solve abstract?</a:t>
            </a:r>
            <a:endParaRPr lang="en-GB" sz="4800" dirty="0">
              <a:latin typeface="NTPreCursivefk" panose="03000400000000000000" pitchFamily="66" charset="0"/>
            </a:endParaRPr>
          </a:p>
        </p:txBody>
      </p:sp>
      <p:pic>
        <p:nvPicPr>
          <p:cNvPr id="5" name="Line" descr="Line"/>
          <p:cNvPicPr>
            <a:picLocks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7834396">
            <a:off x="4743114" y="4123714"/>
            <a:ext cx="1233578" cy="85511"/>
          </a:xfrm>
          <a:prstGeom prst="rect">
            <a:avLst/>
          </a:prstGeom>
        </p:spPr>
      </p:pic>
      <p:pic>
        <p:nvPicPr>
          <p:cNvPr id="6" name="Line" descr="Line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 rot="14355679">
            <a:off x="5707385" y="3959637"/>
            <a:ext cx="893330" cy="88901"/>
          </a:xfrm>
          <a:prstGeom prst="rect">
            <a:avLst/>
          </a:prstGeom>
        </p:spPr>
      </p:pic>
      <p:pic>
        <p:nvPicPr>
          <p:cNvPr id="7" name="Connection Line" descr="Connection Line"/>
          <p:cNvPicPr>
            <a:picLocks/>
          </p:cNvPicPr>
          <p:nvPr/>
        </p:nvPicPr>
        <p:blipFill>
          <a:blip r:embed="rId4">
            <a:duotone>
              <a:prstClr val="black"/>
              <a:srgbClr val="FF0000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 rot="16926596">
            <a:off x="4923832" y="2597865"/>
            <a:ext cx="1685066" cy="2934247"/>
          </a:xfrm>
          <a:prstGeom prst="rect">
            <a:avLst/>
          </a:prstGeom>
        </p:spPr>
      </p:pic>
      <p:pic>
        <p:nvPicPr>
          <p:cNvPr id="8" name="Connection Line" descr="Connection Line"/>
          <p:cNvPicPr>
            <a:picLocks/>
          </p:cNvPicPr>
          <p:nvPr/>
        </p:nvPicPr>
        <p:blipFill>
          <a:blip r:embed="rId5">
            <a:duotone>
              <a:prstClr val="black"/>
              <a:srgbClr val="FF0000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 rot="17777952">
            <a:off x="5017139" y="2310642"/>
            <a:ext cx="1298538" cy="3204476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4394884" y="4673164"/>
            <a:ext cx="1238250" cy="836732"/>
          </a:xfrm>
          <a:prstGeom prst="ellipse">
            <a:avLst/>
          </a:prstGeom>
          <a:noFill/>
          <a:ln w="38100" cap="flat">
            <a:solidFill>
              <a:schemeClr val="tx1"/>
            </a:solidFill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rgbClr val="002060"/>
              </a:solidFill>
              <a:effectLst>
                <a:outerShdw blurRad="63500" dist="25400" dir="2700000" rotWithShape="0">
                  <a:srgbClr val="000000">
                    <a:alpha val="70000"/>
                  </a:srgbClr>
                </a:outerShdw>
              </a:effectLst>
              <a:uFillTx/>
              <a:latin typeface="NTPreCursive" panose="03000400000000000000" pitchFamily="66" charset="0"/>
              <a:sym typeface="Chalkduster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027009" y="4368098"/>
            <a:ext cx="1238250" cy="836732"/>
          </a:xfrm>
          <a:prstGeom prst="ellipse">
            <a:avLst/>
          </a:prstGeom>
          <a:noFill/>
          <a:ln w="38100" cap="flat">
            <a:solidFill>
              <a:schemeClr val="tx1"/>
            </a:solidFill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rgbClr val="002060"/>
              </a:solidFill>
              <a:effectLst>
                <a:outerShdw blurRad="63500" dist="25400" dir="2700000" rotWithShape="0">
                  <a:srgbClr val="000000">
                    <a:alpha val="70000"/>
                  </a:srgbClr>
                </a:outerShdw>
              </a:effectLst>
              <a:uFillTx/>
              <a:latin typeface="NTPreCursive" panose="03000400000000000000" pitchFamily="66" charset="0"/>
              <a:sym typeface="Chalkdus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92337" y="4800656"/>
            <a:ext cx="831676" cy="7489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4200" dirty="0" smtClean="0">
                <a:solidFill>
                  <a:srgbClr val="002060"/>
                </a:solidFill>
                <a:latin typeface="NTPreCursive" panose="03000400000000000000" pitchFamily="66" charset="0"/>
                <a:sym typeface="Chalkduster"/>
              </a:rPr>
              <a:t>10</a:t>
            </a:r>
            <a:endParaRPr kumimoji="0" lang="en-GB" sz="4200" b="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NTPreCursive" panose="03000400000000000000" pitchFamily="66" charset="0"/>
              <a:sym typeface="Chalkduster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33582" y="4477866"/>
            <a:ext cx="831676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3600" dirty="0" smtClean="0">
                <a:solidFill>
                  <a:srgbClr val="002060"/>
                </a:solidFill>
                <a:latin typeface="NTPreCursive" panose="03000400000000000000" pitchFamily="66" charset="0"/>
              </a:rPr>
              <a:t>2</a:t>
            </a:r>
            <a:endParaRPr kumimoji="0" lang="en-GB" sz="6600" b="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NTPreCursive" panose="03000400000000000000" pitchFamily="66" charset="0"/>
              <a:sym typeface="Chalkduster"/>
            </a:endParaRPr>
          </a:p>
        </p:txBody>
      </p:sp>
      <p:pic>
        <p:nvPicPr>
          <p:cNvPr id="13" name="Connection Line" descr="Connection Line"/>
          <p:cNvPicPr>
            <a:picLocks/>
          </p:cNvPicPr>
          <p:nvPr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 rot="12923358">
            <a:off x="4844651" y="2550216"/>
            <a:ext cx="1070377" cy="4120461"/>
          </a:xfrm>
          <a:prstGeom prst="rect">
            <a:avLst/>
          </a:prstGeom>
        </p:spPr>
      </p:pic>
      <p:pic>
        <p:nvPicPr>
          <p:cNvPr id="14" name="Connection Line" descr="Connection Line"/>
          <p:cNvPicPr>
            <a:picLocks/>
          </p:cNvPicPr>
          <p:nvPr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 rot="2238103">
            <a:off x="4988824" y="2760416"/>
            <a:ext cx="1070377" cy="412046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 flipH="1">
            <a:off x="5535226" y="3779681"/>
            <a:ext cx="500587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n-lt"/>
                <a:ea typeface="+mn-ea"/>
                <a:cs typeface="+mn-cs"/>
                <a:sym typeface="Chalkduster"/>
              </a:rPr>
              <a:t>6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n-lt"/>
              <a:ea typeface="+mn-ea"/>
              <a:cs typeface="+mn-cs"/>
              <a:sym typeface="Chalkduster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99221" y="2857495"/>
            <a:ext cx="30043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4</a:t>
            </a:r>
            <a:r>
              <a:rPr lang="en-GB" sz="4400" dirty="0" smtClean="0"/>
              <a:t> + 12 =</a:t>
            </a:r>
            <a:endParaRPr lang="en-GB" sz="4400" dirty="0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5116581" y="3555820"/>
            <a:ext cx="563652" cy="1147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17810" y="3566268"/>
            <a:ext cx="481086" cy="882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flipH="1">
            <a:off x="6814964" y="2950101"/>
            <a:ext cx="500587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rgbClr val="002060"/>
                </a:solidFill>
                <a:sym typeface="Chalkduster"/>
              </a:rPr>
              <a:t>16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n-lt"/>
              <a:ea typeface="+mn-ea"/>
              <a:cs typeface="+mn-cs"/>
              <a:sym typeface="Chalkduster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857880" y="-187213"/>
            <a:ext cx="9352919" cy="12627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GB" sz="4800" dirty="0" smtClean="0">
                <a:latin typeface="NTPreCursivefk" panose="03000400000000000000" pitchFamily="66" charset="0"/>
              </a:rPr>
              <a:t>Abstract (numbers above 10):</a:t>
            </a:r>
            <a:endParaRPr lang="en-GB" sz="4800" dirty="0"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34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dvAuto="0"/>
      <p:bldP spid="8" grpId="0" advAuto="0"/>
      <p:bldP spid="12" grpId="0"/>
      <p:bldP spid="13" grpId="0" advAuto="0"/>
      <p:bldP spid="14" grpId="0" advAuto="0"/>
      <p:bldP spid="16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751" y="362915"/>
            <a:ext cx="9352919" cy="1262743"/>
          </a:xfrm>
        </p:spPr>
        <p:txBody>
          <a:bodyPr/>
          <a:lstStyle/>
          <a:p>
            <a:pPr algn="ctr"/>
            <a:r>
              <a:rPr lang="en-GB" sz="4800" dirty="0" smtClean="0">
                <a:latin typeface="NTPreCursivefk" panose="03000400000000000000" pitchFamily="66" charset="0"/>
              </a:rPr>
              <a:t>Lets move through maths</a:t>
            </a:r>
            <a:endParaRPr lang="en-GB" sz="4800" dirty="0">
              <a:latin typeface="NTPreCursivefk" panose="030004000000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2049" y="1231763"/>
            <a:ext cx="9368751" cy="3098113"/>
          </a:xfrm>
        </p:spPr>
        <p:txBody>
          <a:bodyPr>
            <a:no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endParaRPr lang="en-GB" sz="3200" dirty="0" smtClean="0">
              <a:solidFill>
                <a:srgbClr val="002060"/>
              </a:solidFill>
              <a:latin typeface="NTPreCursivefk" panose="03000400000000000000" pitchFamily="66" charset="0"/>
            </a:endParaRP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Now we are going to move through a maths lesson.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We are going to start with concrete, then pictorial then abstract.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Your sheets are numbered 1, 2 and 3. Please follow them in order.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Next the children move at their own pace. 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We will be around to support you with this. </a:t>
            </a:r>
            <a:endParaRPr lang="en-GB" sz="3200" dirty="0">
              <a:solidFill>
                <a:srgbClr val="002060"/>
              </a:solidFill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00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030" y="-116994"/>
            <a:ext cx="8398934" cy="1646302"/>
          </a:xfrm>
        </p:spPr>
        <p:txBody>
          <a:bodyPr/>
          <a:lstStyle/>
          <a:p>
            <a:pPr algn="ctr"/>
            <a:r>
              <a:rPr lang="en-GB" dirty="0" smtClean="0">
                <a:latin typeface="NTPreCursivefk" panose="03000400000000000000" pitchFamily="66" charset="0"/>
              </a:rPr>
              <a:t>Today we will talk about:</a:t>
            </a:r>
            <a:endParaRPr lang="en-GB" dirty="0">
              <a:latin typeface="NTPreCursivefk" panose="030004000000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2049" y="1681705"/>
            <a:ext cx="9368751" cy="4400440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6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A summary of topics that we will cover.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6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How do we approach Maths at </a:t>
            </a:r>
            <a:r>
              <a:rPr lang="en-GB" sz="3600" dirty="0" err="1" smtClean="0">
                <a:solidFill>
                  <a:srgbClr val="002060"/>
                </a:solidFill>
                <a:latin typeface="NTPreCursivefk" panose="03000400000000000000" pitchFamily="66" charset="0"/>
              </a:rPr>
              <a:t>Floreat</a:t>
            </a:r>
            <a:r>
              <a:rPr lang="en-GB" sz="36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 ?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6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The current unit.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6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Family Learning activities.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endParaRPr lang="en-GB" sz="3600" dirty="0">
              <a:solidFill>
                <a:srgbClr val="002060"/>
              </a:solidFill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48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030" y="-116994"/>
            <a:ext cx="8398934" cy="1646302"/>
          </a:xfrm>
        </p:spPr>
        <p:txBody>
          <a:bodyPr/>
          <a:lstStyle/>
          <a:p>
            <a:pPr algn="ctr"/>
            <a:r>
              <a:rPr lang="en-GB" dirty="0" smtClean="0">
                <a:latin typeface="NTPreCursivefk" panose="03000400000000000000" pitchFamily="66" charset="0"/>
              </a:rPr>
              <a:t>What do we cover in Year One ?</a:t>
            </a:r>
            <a:endParaRPr lang="en-GB" dirty="0">
              <a:latin typeface="NTPreCursivefk" panose="030004000000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2049" y="1681705"/>
            <a:ext cx="9368751" cy="3098113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6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In Year One we cover a wide range of topics. These include: Addition and subtraction to 20, multiplication and division, doubling and halving, time, measuring, money, fractions, capacity, mass, numbers to 40, numbers to 100 and shape and pattern. </a:t>
            </a:r>
            <a:endParaRPr lang="en-GB" sz="3600" dirty="0">
              <a:solidFill>
                <a:srgbClr val="002060"/>
              </a:solidFill>
              <a:latin typeface="NTPreCursivefk" panose="03000400000000000000" pitchFamily="66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39030" y="4779818"/>
            <a:ext cx="9368751" cy="1359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6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On your seat is a copy of the yearly overview which may look familiar.</a:t>
            </a:r>
            <a:endParaRPr lang="en-GB" sz="3600" dirty="0">
              <a:solidFill>
                <a:srgbClr val="002060"/>
              </a:solidFill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16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6097" y="154998"/>
            <a:ext cx="9068666" cy="654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950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624" y="0"/>
            <a:ext cx="10367600" cy="1646302"/>
          </a:xfrm>
        </p:spPr>
        <p:txBody>
          <a:bodyPr/>
          <a:lstStyle/>
          <a:p>
            <a:pPr algn="ctr"/>
            <a:r>
              <a:rPr lang="en-GB" sz="4800" dirty="0" smtClean="0">
                <a:latin typeface="NTPreCursivefk" panose="03000400000000000000" pitchFamily="66" charset="0"/>
              </a:rPr>
              <a:t>How do we approach Maths at </a:t>
            </a:r>
            <a:r>
              <a:rPr lang="en-GB" sz="4800" dirty="0" err="1" smtClean="0">
                <a:latin typeface="NTPreCursivefk" panose="03000400000000000000" pitchFamily="66" charset="0"/>
              </a:rPr>
              <a:t>Floreat</a:t>
            </a:r>
            <a:r>
              <a:rPr lang="en-GB" sz="4800" dirty="0" smtClean="0">
                <a:latin typeface="NTPreCursivefk" panose="03000400000000000000" pitchFamily="66" charset="0"/>
              </a:rPr>
              <a:t> ?</a:t>
            </a:r>
            <a:endParaRPr lang="en-GB" sz="4800" dirty="0">
              <a:latin typeface="NTPreCursivefk" panose="030004000000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2049" y="1681705"/>
            <a:ext cx="9368751" cy="3098113"/>
          </a:xfrm>
        </p:spPr>
        <p:txBody>
          <a:bodyPr>
            <a:normAutofit lnSpcReduction="10000"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6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We use concrete, pictorial and abstract materials.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600" dirty="0">
                <a:solidFill>
                  <a:srgbClr val="002060"/>
                </a:solidFill>
                <a:latin typeface="NTPreCursivefk" panose="03000400000000000000" pitchFamily="66" charset="0"/>
              </a:rPr>
              <a:t>We use </a:t>
            </a:r>
            <a:r>
              <a:rPr lang="en-GB" sz="36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varying mathematical methods to </a:t>
            </a:r>
            <a:r>
              <a:rPr lang="en-GB" sz="3600" dirty="0">
                <a:solidFill>
                  <a:srgbClr val="002060"/>
                </a:solidFill>
                <a:latin typeface="NTPreCursivefk" panose="03000400000000000000" pitchFamily="66" charset="0"/>
              </a:rPr>
              <a:t>support the children.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6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A scaffolding approach has proven very successful.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6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Practice, practice, practice!</a:t>
            </a:r>
            <a:endParaRPr lang="en-GB" sz="3600" dirty="0">
              <a:solidFill>
                <a:srgbClr val="002060"/>
              </a:solidFill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07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624" y="0"/>
            <a:ext cx="10367600" cy="1646302"/>
          </a:xfrm>
        </p:spPr>
        <p:txBody>
          <a:bodyPr/>
          <a:lstStyle/>
          <a:p>
            <a:pPr algn="ctr"/>
            <a:r>
              <a:rPr lang="en-GB" sz="4800" dirty="0" smtClean="0">
                <a:latin typeface="NTPreCursivefk" panose="03000400000000000000" pitchFamily="66" charset="0"/>
              </a:rPr>
              <a:t>The Current Unit</a:t>
            </a:r>
            <a:endParaRPr lang="en-GB" sz="4800" dirty="0">
              <a:latin typeface="NTPreCursivefk" panose="030004000000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2049" y="1681705"/>
            <a:ext cx="9368751" cy="3098113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6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This term we have taught addition to 20 and measurement. 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6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In order to ensure the children have an opportunity to digest these topics,</a:t>
            </a:r>
            <a:r>
              <a:rPr lang="en-GB" sz="3600" dirty="0">
                <a:solidFill>
                  <a:srgbClr val="002060"/>
                </a:solidFill>
                <a:latin typeface="NTPreCursivefk" panose="03000400000000000000" pitchFamily="66" charset="0"/>
              </a:rPr>
              <a:t> </a:t>
            </a:r>
            <a:r>
              <a:rPr lang="en-GB" sz="36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we have sandwiched this term into the following:</a:t>
            </a:r>
            <a:endParaRPr lang="en-GB" sz="3600" dirty="0">
              <a:solidFill>
                <a:srgbClr val="002060"/>
              </a:solidFill>
              <a:latin typeface="NTPreCursivefk" panose="03000400000000000000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312911"/>
              </p:ext>
            </p:extLst>
          </p:nvPr>
        </p:nvGraphicFramePr>
        <p:xfrm>
          <a:off x="1360824" y="5544201"/>
          <a:ext cx="884997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9992">
                  <a:extLst>
                    <a:ext uri="{9D8B030D-6E8A-4147-A177-3AD203B41FA5}">
                      <a16:colId xmlns:a16="http://schemas.microsoft.com/office/drawing/2014/main" val="3764079035"/>
                    </a:ext>
                  </a:extLst>
                </a:gridCol>
                <a:gridCol w="2949992">
                  <a:extLst>
                    <a:ext uri="{9D8B030D-6E8A-4147-A177-3AD203B41FA5}">
                      <a16:colId xmlns:a16="http://schemas.microsoft.com/office/drawing/2014/main" val="2072984347"/>
                    </a:ext>
                  </a:extLst>
                </a:gridCol>
                <a:gridCol w="2949992">
                  <a:extLst>
                    <a:ext uri="{9D8B030D-6E8A-4147-A177-3AD203B41FA5}">
                      <a16:colId xmlns:a16="http://schemas.microsoft.com/office/drawing/2014/main" val="36799496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latin typeface="NTPreCursivefk" panose="03000400000000000000" pitchFamily="66" charset="0"/>
                        </a:rPr>
                        <a:t>Addition to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latin typeface="NTPreCursivefk" panose="03000400000000000000" pitchFamily="66" charset="0"/>
                        </a:rPr>
                        <a:t>Measurement</a:t>
                      </a:r>
                      <a:endParaRPr lang="en-GB" sz="3600" b="0" dirty="0">
                        <a:latin typeface="NTPreCursivefk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latin typeface="NTPreCursivefk" panose="03000400000000000000" pitchFamily="66" charset="0"/>
                        </a:rPr>
                        <a:t>Subtraction to 20</a:t>
                      </a:r>
                      <a:endParaRPr lang="en-GB" sz="3600" b="0" dirty="0">
                        <a:latin typeface="NTPreCursivefk" panose="030004000000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644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12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3481" y="-149478"/>
            <a:ext cx="9352919" cy="1262743"/>
          </a:xfrm>
        </p:spPr>
        <p:txBody>
          <a:bodyPr/>
          <a:lstStyle/>
          <a:p>
            <a:pPr algn="ctr"/>
            <a:r>
              <a:rPr lang="en-GB" sz="4800" dirty="0" smtClean="0">
                <a:latin typeface="NTPreCursivefk" panose="03000400000000000000" pitchFamily="66" charset="0"/>
              </a:rPr>
              <a:t>Addition to 20</a:t>
            </a:r>
            <a:endParaRPr lang="en-GB" sz="4800" dirty="0">
              <a:latin typeface="NTPreCursivefk" panose="030004000000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2049" y="1231763"/>
            <a:ext cx="9368751" cy="3098113"/>
          </a:xfrm>
        </p:spPr>
        <p:txBody>
          <a:bodyPr>
            <a:no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The children have been learning a new skill which is to add by making the ten and then counting on. 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We have </a:t>
            </a:r>
            <a:r>
              <a:rPr lang="en-GB" sz="3200" dirty="0" err="1" smtClean="0">
                <a:solidFill>
                  <a:srgbClr val="002060"/>
                </a:solidFill>
                <a:latin typeface="NTPreCursivefk" panose="03000400000000000000" pitchFamily="66" charset="0"/>
              </a:rPr>
              <a:t>scaffolded</a:t>
            </a:r>
            <a:r>
              <a:rPr lang="en-GB" sz="32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 the learning by providing concrete materials (cubes), moving on to solving pictures and finally: abstract.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This topic is fairly tricky to digest for most children which is why we feel they would further benefit from extra support at home.</a:t>
            </a:r>
            <a:endParaRPr lang="en-GB" sz="3200" dirty="0">
              <a:solidFill>
                <a:srgbClr val="002060"/>
              </a:solidFill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32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881" y="757667"/>
            <a:ext cx="9352919" cy="1262743"/>
          </a:xfrm>
        </p:spPr>
        <p:txBody>
          <a:bodyPr/>
          <a:lstStyle/>
          <a:p>
            <a:pPr algn="ctr"/>
            <a:r>
              <a:rPr lang="en-GB" sz="4800" dirty="0" smtClean="0">
                <a:latin typeface="NTPreCursivefk" panose="03000400000000000000" pitchFamily="66" charset="0"/>
              </a:rPr>
              <a:t>How do we solve 7 + 5 using concrete ?</a:t>
            </a:r>
            <a:endParaRPr lang="en-GB" sz="4800" dirty="0">
              <a:latin typeface="NTPreCursivefk" panose="030004000000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1436" y="2233249"/>
            <a:ext cx="9368751" cy="3098113"/>
          </a:xfrm>
        </p:spPr>
        <p:txBody>
          <a:bodyPr>
            <a:no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First make 7.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Then make 5.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Move cubes over from the five to make 10.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Now we have 10 + 2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rgbClr val="002060"/>
                </a:solidFill>
                <a:latin typeface="NTPreCursivefk" panose="03000400000000000000" pitchFamily="66" charset="0"/>
              </a:rPr>
              <a:t>The children automatically know that 10 + 2 = 12</a:t>
            </a:r>
            <a:endParaRPr lang="en-GB" sz="3200" dirty="0">
              <a:solidFill>
                <a:srgbClr val="002060"/>
              </a:solidFill>
              <a:latin typeface="NTPreCursivefk" panose="03000400000000000000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57880" y="-187213"/>
            <a:ext cx="9352919" cy="12627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GB" sz="4800" dirty="0" smtClean="0">
                <a:latin typeface="NTPreCursivefk" panose="03000400000000000000" pitchFamily="66" charset="0"/>
              </a:rPr>
              <a:t>Concrete:</a:t>
            </a:r>
            <a:endParaRPr lang="en-GB" sz="4800" dirty="0"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3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881" y="757667"/>
            <a:ext cx="9352919" cy="1262743"/>
          </a:xfrm>
        </p:spPr>
        <p:txBody>
          <a:bodyPr/>
          <a:lstStyle/>
          <a:p>
            <a:pPr algn="ctr"/>
            <a:r>
              <a:rPr lang="en-GB" sz="4800" dirty="0" smtClean="0">
                <a:latin typeface="NTPreCursivefk" panose="03000400000000000000" pitchFamily="66" charset="0"/>
              </a:rPr>
              <a:t>How do we solve 7 + 5 using pictures ?</a:t>
            </a:r>
            <a:endParaRPr lang="en-GB" sz="4800" dirty="0">
              <a:latin typeface="NTPreCursivefk" panose="030004000000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754866"/>
              </p:ext>
            </p:extLst>
          </p:nvPr>
        </p:nvGraphicFramePr>
        <p:xfrm>
          <a:off x="1741715" y="2020411"/>
          <a:ext cx="2191656" cy="40901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5828">
                  <a:extLst>
                    <a:ext uri="{9D8B030D-6E8A-4147-A177-3AD203B41FA5}">
                      <a16:colId xmlns:a16="http://schemas.microsoft.com/office/drawing/2014/main" val="4211349712"/>
                    </a:ext>
                  </a:extLst>
                </a:gridCol>
                <a:gridCol w="1095828">
                  <a:extLst>
                    <a:ext uri="{9D8B030D-6E8A-4147-A177-3AD203B41FA5}">
                      <a16:colId xmlns:a16="http://schemas.microsoft.com/office/drawing/2014/main" val="1099646493"/>
                    </a:ext>
                  </a:extLst>
                </a:gridCol>
              </a:tblGrid>
              <a:tr h="81453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673349"/>
                  </a:ext>
                </a:extLst>
              </a:tr>
              <a:tr h="8145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381240"/>
                  </a:ext>
                </a:extLst>
              </a:tr>
              <a:tr h="83195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923803"/>
                  </a:ext>
                </a:extLst>
              </a:tr>
              <a:tr h="81453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59476"/>
                  </a:ext>
                </a:extLst>
              </a:tr>
              <a:tr h="81453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98755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082216"/>
              </p:ext>
            </p:extLst>
          </p:nvPr>
        </p:nvGraphicFramePr>
        <p:xfrm>
          <a:off x="4817205" y="2020410"/>
          <a:ext cx="2191656" cy="40901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5828">
                  <a:extLst>
                    <a:ext uri="{9D8B030D-6E8A-4147-A177-3AD203B41FA5}">
                      <a16:colId xmlns:a16="http://schemas.microsoft.com/office/drawing/2014/main" val="4211349712"/>
                    </a:ext>
                  </a:extLst>
                </a:gridCol>
                <a:gridCol w="1095828">
                  <a:extLst>
                    <a:ext uri="{9D8B030D-6E8A-4147-A177-3AD203B41FA5}">
                      <a16:colId xmlns:a16="http://schemas.microsoft.com/office/drawing/2014/main" val="1099646493"/>
                    </a:ext>
                  </a:extLst>
                </a:gridCol>
              </a:tblGrid>
              <a:tr h="81453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673349"/>
                  </a:ext>
                </a:extLst>
              </a:tr>
              <a:tr h="8145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381240"/>
                  </a:ext>
                </a:extLst>
              </a:tr>
              <a:tr h="83195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923803"/>
                  </a:ext>
                </a:extLst>
              </a:tr>
              <a:tr h="81453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59476"/>
                  </a:ext>
                </a:extLst>
              </a:tr>
              <a:tr h="81453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98755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973945" y="2136524"/>
            <a:ext cx="653142" cy="650219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011716" y="2136524"/>
            <a:ext cx="653142" cy="650219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973945" y="2902856"/>
            <a:ext cx="653142" cy="650219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011716" y="2902855"/>
            <a:ext cx="653142" cy="650219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973945" y="3740353"/>
            <a:ext cx="653142" cy="650219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011716" y="3740352"/>
            <a:ext cx="653142" cy="650219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006603" y="4577850"/>
            <a:ext cx="653142" cy="650219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065488" y="2136524"/>
            <a:ext cx="653142" cy="65021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6056085" y="2136523"/>
            <a:ext cx="653142" cy="65021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065488" y="3779562"/>
            <a:ext cx="653142" cy="65021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3011716" y="4600324"/>
            <a:ext cx="653142" cy="65021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2006603" y="5415347"/>
            <a:ext cx="653142" cy="65021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6070601" y="2902855"/>
            <a:ext cx="653142" cy="65021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1857828" y="6226629"/>
            <a:ext cx="5239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NTPreCursivefk" panose="03000400000000000000" pitchFamily="66" charset="0"/>
              </a:rPr>
              <a:t>10					+				2</a:t>
            </a:r>
            <a:endParaRPr lang="en-GB" sz="3200" dirty="0">
              <a:latin typeface="NTPreCursivefk" panose="03000400000000000000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065488" y="2976891"/>
            <a:ext cx="653142" cy="65021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015346" y="5405923"/>
            <a:ext cx="653142" cy="65021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857880" y="-187213"/>
            <a:ext cx="9352919" cy="12627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GB" sz="4800" dirty="0" smtClean="0">
                <a:latin typeface="NTPreCursivefk" panose="03000400000000000000" pitchFamily="66" charset="0"/>
              </a:rPr>
              <a:t>Pictorial:</a:t>
            </a:r>
            <a:endParaRPr lang="en-GB" sz="4800" dirty="0"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30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9" grpId="0" animBg="1"/>
      <p:bldP spid="19" grpId="1" animBg="1"/>
      <p:bldP spid="21" grpId="0" animBg="1"/>
      <p:bldP spid="23" grpId="0" animBg="1"/>
      <p:bldP spid="25" grpId="0" animBg="1"/>
      <p:bldP spid="25" grpId="1" animBg="1"/>
      <p:bldP spid="26" grpId="0"/>
      <p:bldP spid="27" grpId="0" animBg="1"/>
      <p:bldP spid="27" grpId="1" animBg="1"/>
      <p:bldP spid="28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1722</TotalTime>
  <Words>437</Words>
  <Application>Microsoft Office PowerPoint</Application>
  <PresentationFormat>Widescreen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Chalkduster</vt:lpstr>
      <vt:lpstr>NTPreCursive</vt:lpstr>
      <vt:lpstr>NTPreCursivefk</vt:lpstr>
      <vt:lpstr>Trebuchet MS</vt:lpstr>
      <vt:lpstr>Wingdings</vt:lpstr>
      <vt:lpstr>Wingdings 3</vt:lpstr>
      <vt:lpstr>Facet</vt:lpstr>
      <vt:lpstr>Welcome to Year One Family Learning!</vt:lpstr>
      <vt:lpstr>Today we will talk about:</vt:lpstr>
      <vt:lpstr>What do we cover in Year One ?</vt:lpstr>
      <vt:lpstr>PowerPoint Presentation</vt:lpstr>
      <vt:lpstr>How do we approach Maths at Floreat ?</vt:lpstr>
      <vt:lpstr>The Current Unit</vt:lpstr>
      <vt:lpstr>Addition to 20</vt:lpstr>
      <vt:lpstr>How do we solve 7 + 5 using concrete ?</vt:lpstr>
      <vt:lpstr>How do we solve 7 + 5 using pictures ?</vt:lpstr>
      <vt:lpstr>How do we solve abstract?</vt:lpstr>
      <vt:lpstr>How do we solve abstract?</vt:lpstr>
      <vt:lpstr>Lets move through maths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One Family Learning!</dc:title>
  <dc:creator>Leah Hobart</dc:creator>
  <cp:lastModifiedBy>Carla Burton</cp:lastModifiedBy>
  <cp:revision>13</cp:revision>
  <cp:lastPrinted>2020-02-04T07:35:32Z</cp:lastPrinted>
  <dcterms:created xsi:type="dcterms:W3CDTF">2020-01-28T12:51:26Z</dcterms:created>
  <dcterms:modified xsi:type="dcterms:W3CDTF">2020-02-04T12:21:19Z</dcterms:modified>
</cp:coreProperties>
</file>