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1"/>
  </p:sldMasterIdLst>
  <p:notesMasterIdLst>
    <p:notesMasterId r:id="rId17"/>
  </p:notesMasterIdLst>
  <p:sldIdLst>
    <p:sldId id="277" r:id="rId2"/>
    <p:sldId id="278" r:id="rId3"/>
    <p:sldId id="259" r:id="rId4"/>
    <p:sldId id="260" r:id="rId5"/>
    <p:sldId id="262" r:id="rId6"/>
    <p:sldId id="263" r:id="rId7"/>
    <p:sldId id="264" r:id="rId8"/>
    <p:sldId id="267" r:id="rId9"/>
    <p:sldId id="268" r:id="rId10"/>
    <p:sldId id="270" r:id="rId11"/>
    <p:sldId id="271" r:id="rId12"/>
    <p:sldId id="272" r:id="rId13"/>
    <p:sldId id="273" r:id="rId14"/>
    <p:sldId id="276" r:id="rId15"/>
    <p:sldId id="279" r:id="rId16"/>
  </p:sldIdLst>
  <p:sldSz cx="9144000" cy="5143500" type="screen16x9"/>
  <p:notesSz cx="6858000" cy="9144000"/>
  <p:embeddedFontLst>
    <p:embeddedFont>
      <p:font typeface="NTPreCursivefk" panose="03000400000000000000" pitchFamily="66" charset="0"/>
      <p:regular r:id="rId18"/>
    </p:embeddedFont>
    <p:embeddedFont>
      <p:font typeface="Nunito" panose="020B0604020202020204" charset="0"/>
      <p:regular r:id="rId19"/>
      <p:bold r:id="rId20"/>
      <p:italic r:id="rId21"/>
      <p:boldItalic r:id="rId22"/>
    </p:embeddedFont>
    <p:embeddedFont>
      <p:font typeface="Nunito Sans SemiBold" panose="020B060402020202020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FBFF"/>
    <a:srgbClr val="FFFFFB"/>
    <a:srgbClr val="FAFEC6"/>
    <a:srgbClr val="283593"/>
    <a:srgbClr val="64A0FC"/>
    <a:srgbClr val="2779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890" autoAdjust="0"/>
  </p:normalViewPr>
  <p:slideViewPr>
    <p:cSldViewPr snapToGrid="0">
      <p:cViewPr varScale="1">
        <p:scale>
          <a:sx n="74" d="100"/>
          <a:sy n="74" d="100"/>
        </p:scale>
        <p:origin x="106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Note that there are no science assessments this academic year (including sampling tests). </a:t>
            </a:r>
          </a:p>
        </p:txBody>
      </p:sp>
    </p:spTree>
    <p:extLst>
      <p:ext uri="{BB962C8B-B14F-4D97-AF65-F5344CB8AC3E}">
        <p14:creationId xmlns:p14="http://schemas.microsoft.com/office/powerpoint/2010/main" val="1678251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In general, the questions get progressively harder throughout the paper. As this is the case, it is not unusual for children to be unable to complete the entire paper in the given time. Maths Paper 1 (Arithmetic)</a:t>
            </a:r>
          </a:p>
        </p:txBody>
      </p:sp>
    </p:spTree>
    <p:extLst>
      <p:ext uri="{BB962C8B-B14F-4D97-AF65-F5344CB8AC3E}">
        <p14:creationId xmlns:p14="http://schemas.microsoft.com/office/powerpoint/2010/main" val="22667614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378193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488828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There is no separate test that would indicate a pupil is working above the national standard.</a:t>
            </a:r>
          </a:p>
          <a:p>
            <a:pPr marL="158750" indent="0">
              <a:buNone/>
            </a:pPr>
            <a:r>
              <a:rPr lang="en-GB" dirty="0"/>
              <a:t>A scaled score of less than 99 would indicate a pupil is working below the national standard. </a:t>
            </a:r>
          </a:p>
          <a:p>
            <a:pPr marL="158750" indent="0">
              <a:buNone/>
            </a:pPr>
            <a:r>
              <a:rPr lang="en-GB" dirty="0"/>
              <a:t>To have a scaled score, pupils must have a minimum raw score (determined each year). If the pupil does not achieve the minimum raw score, they have not demonstrated sufficient understanding of the KS2 curriculum in the subject. </a:t>
            </a:r>
          </a:p>
        </p:txBody>
      </p:sp>
    </p:spTree>
    <p:extLst>
      <p:ext uri="{BB962C8B-B14F-4D97-AF65-F5344CB8AC3E}">
        <p14:creationId xmlns:p14="http://schemas.microsoft.com/office/powerpoint/2010/main" val="1810522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3240578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 question types include:</a:t>
            </a:r>
          </a:p>
          <a:p>
            <a:pPr marL="457200" indent="-298450">
              <a:buFontTx/>
              <a:buChar char="-"/>
            </a:pPr>
            <a:r>
              <a:rPr lang="en-GB" dirty="0"/>
              <a:t>Circling</a:t>
            </a:r>
          </a:p>
          <a:p>
            <a:pPr marL="457200" indent="-298450">
              <a:buFontTx/>
              <a:buChar char="-"/>
            </a:pPr>
            <a:r>
              <a:rPr lang="en-GB" dirty="0"/>
              <a:t>Drawing lines to connect</a:t>
            </a:r>
          </a:p>
          <a:p>
            <a:pPr marL="457200" indent="-298450">
              <a:buFontTx/>
              <a:buChar char="-"/>
            </a:pPr>
            <a:r>
              <a:rPr lang="en-GB" dirty="0"/>
              <a:t>Multiple choice questions (including ticking tables)</a:t>
            </a:r>
          </a:p>
          <a:p>
            <a:pPr marL="457200" indent="-298450">
              <a:buFontTx/>
              <a:buChar char="-"/>
            </a:pPr>
            <a:r>
              <a:rPr lang="en-GB" dirty="0"/>
              <a:t>One-word answers</a:t>
            </a:r>
          </a:p>
          <a:p>
            <a:pPr marL="457200" indent="-298450">
              <a:buFontTx/>
              <a:buChar char="-"/>
            </a:pPr>
            <a:r>
              <a:rPr lang="en-GB" dirty="0"/>
              <a:t>Short answer questions </a:t>
            </a:r>
          </a:p>
        </p:txBody>
      </p:sp>
    </p:spTree>
    <p:extLst>
      <p:ext uri="{BB962C8B-B14F-4D97-AF65-F5344CB8AC3E}">
        <p14:creationId xmlns:p14="http://schemas.microsoft.com/office/powerpoint/2010/main" val="36192387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Question styles include: </a:t>
            </a:r>
          </a:p>
          <a:p>
            <a:pPr marL="457200" indent="-298450">
              <a:buFontTx/>
              <a:buChar char="-"/>
            </a:pPr>
            <a:r>
              <a:rPr lang="en-GB" dirty="0"/>
              <a:t>Multiple choice questions</a:t>
            </a:r>
          </a:p>
          <a:p>
            <a:pPr marL="457200" indent="-298450">
              <a:buFontTx/>
              <a:buChar char="-"/>
            </a:pPr>
            <a:r>
              <a:rPr lang="en-GB" dirty="0"/>
              <a:t>One-word answers</a:t>
            </a:r>
          </a:p>
          <a:p>
            <a:pPr marL="457200" indent="-298450">
              <a:buFontTx/>
              <a:buChar char="-"/>
            </a:pPr>
            <a:r>
              <a:rPr lang="en-GB" dirty="0"/>
              <a:t>Short answer questions</a:t>
            </a:r>
          </a:p>
          <a:p>
            <a:pPr marL="457200" indent="-298450">
              <a:buFontTx/>
              <a:buChar char="-"/>
            </a:pPr>
            <a:r>
              <a:rPr lang="en-GB" dirty="0"/>
              <a:t>Multiple mark (long answer) questions</a:t>
            </a:r>
          </a:p>
        </p:txBody>
      </p:sp>
    </p:spTree>
    <p:extLst>
      <p:ext uri="{BB962C8B-B14F-4D97-AF65-F5344CB8AC3E}">
        <p14:creationId xmlns:p14="http://schemas.microsoft.com/office/powerpoint/2010/main" val="492140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This question is based on the whole text (2 pages). </a:t>
            </a:r>
          </a:p>
        </p:txBody>
      </p:sp>
    </p:spTree>
    <p:extLst>
      <p:ext uri="{BB962C8B-B14F-4D97-AF65-F5344CB8AC3E}">
        <p14:creationId xmlns:p14="http://schemas.microsoft.com/office/powerpoint/2010/main" val="12848163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Example questions to ask at home:</a:t>
            </a:r>
          </a:p>
          <a:p>
            <a:pPr marL="457200" indent="-298450">
              <a:buFontTx/>
              <a:buChar char="-"/>
            </a:pPr>
            <a:r>
              <a:rPr lang="en-GB" dirty="0"/>
              <a:t>What does this word mean? </a:t>
            </a:r>
          </a:p>
          <a:p>
            <a:pPr marL="457200" indent="-298450">
              <a:buFontTx/>
              <a:buChar char="-"/>
            </a:pPr>
            <a:r>
              <a:rPr lang="en-GB" dirty="0"/>
              <a:t>Which word in this paragraph is the closest in meaning to…?</a:t>
            </a:r>
          </a:p>
          <a:p>
            <a:pPr marL="457200" indent="-298450">
              <a:buFontTx/>
              <a:buChar char="-"/>
            </a:pPr>
            <a:r>
              <a:rPr lang="en-GB" dirty="0"/>
              <a:t>What [character] doing when [event] happened?</a:t>
            </a:r>
          </a:p>
          <a:p>
            <a:pPr marL="457200" indent="-298450">
              <a:buFontTx/>
              <a:buChar char="-"/>
            </a:pPr>
            <a:r>
              <a:rPr lang="en-GB" dirty="0"/>
              <a:t>True or false questions about a paragraph/ text.</a:t>
            </a:r>
          </a:p>
          <a:p>
            <a:pPr marL="457200" indent="-298450">
              <a:buFontTx/>
              <a:buChar char="-"/>
            </a:pPr>
            <a:r>
              <a:rPr lang="en-GB" dirty="0"/>
              <a:t>Why do you [character] did [event]? Can you think of another reason?</a:t>
            </a:r>
          </a:p>
        </p:txBody>
      </p:sp>
    </p:spTree>
    <p:extLst>
      <p:ext uri="{BB962C8B-B14F-4D97-AF65-F5344CB8AC3E}">
        <p14:creationId xmlns:p14="http://schemas.microsoft.com/office/powerpoint/2010/main" val="28222140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Identify that there are some questions that have 2 marks and some that have 1. If the answer to this question is wrong, children could still get a mark for a correct method containing an error. </a:t>
            </a:r>
          </a:p>
        </p:txBody>
      </p:sp>
    </p:spTree>
    <p:extLst>
      <p:ext uri="{BB962C8B-B14F-4D97-AF65-F5344CB8AC3E}">
        <p14:creationId xmlns:p14="http://schemas.microsoft.com/office/powerpoint/2010/main" val="23542371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1" name="Google Shape;11;p2"/>
          <p:cNvSpPr/>
          <p:nvPr/>
        </p:nvSpPr>
        <p:spPr>
          <a:xfrm>
            <a:off x="0" y="0"/>
            <a:ext cx="9144000" cy="5143500"/>
          </a:xfrm>
          <a:prstGeom prst="rect">
            <a:avLst/>
          </a:prstGeom>
          <a:solidFill>
            <a:srgbClr val="1043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3724275" y="971550"/>
            <a:ext cx="1619100" cy="161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 name="Google Shape;13;p2"/>
          <p:cNvPicPr preferRelativeResize="0"/>
          <p:nvPr/>
        </p:nvPicPr>
        <p:blipFill>
          <a:blip r:embed="rId2">
            <a:alphaModFix/>
          </a:blip>
          <a:stretch>
            <a:fillRect/>
          </a:stretch>
        </p:blipFill>
        <p:spPr>
          <a:xfrm>
            <a:off x="4028000" y="1335094"/>
            <a:ext cx="1011651" cy="892000"/>
          </a:xfrm>
          <a:prstGeom prst="rect">
            <a:avLst/>
          </a:prstGeom>
          <a:noFill/>
          <a:ln>
            <a:noFill/>
          </a:ln>
        </p:spPr>
      </p:pic>
      <p:sp>
        <p:nvSpPr>
          <p:cNvPr id="14" name="Google Shape;14;p2"/>
          <p:cNvSpPr txBox="1">
            <a:spLocks noGrp="1"/>
          </p:cNvSpPr>
          <p:nvPr>
            <p:ph type="title"/>
          </p:nvPr>
        </p:nvSpPr>
        <p:spPr>
          <a:xfrm>
            <a:off x="311700" y="2636725"/>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3100"/>
              <a:buFont typeface="Nunito"/>
              <a:buNone/>
              <a:defRPr sz="3100">
                <a:solidFill>
                  <a:srgbClr val="FFFFFF"/>
                </a:solidFill>
                <a:latin typeface="+mj-lt"/>
                <a:ea typeface="Nunito"/>
                <a:cs typeface="Nunito"/>
                <a:sym typeface="Nunito"/>
              </a:defRPr>
            </a:lvl1pPr>
            <a:lvl2pPr lvl="1"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2pPr>
            <a:lvl3pPr lvl="2"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3pPr>
            <a:lvl4pPr lvl="3"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4pPr>
            <a:lvl5pPr lvl="4"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5pPr>
            <a:lvl6pPr lvl="5"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6pPr>
            <a:lvl7pPr lvl="6"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7pPr>
            <a:lvl8pPr lvl="7"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8pPr>
            <a:lvl9pPr lvl="8"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9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and body" type="tx">
  <p:cSld name="TITLE_AND_BOD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217850" y="207250"/>
            <a:ext cx="8520600" cy="434776"/>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1800">
                <a:latin typeface="+mn-l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31" name="Google Shape;31;p6"/>
          <p:cNvSpPr txBox="1">
            <a:spLocks noGrp="1"/>
          </p:cNvSpPr>
          <p:nvPr>
            <p:ph type="body" idx="1"/>
          </p:nvPr>
        </p:nvSpPr>
        <p:spPr>
          <a:xfrm>
            <a:off x="311700" y="739302"/>
            <a:ext cx="8520600" cy="3829573"/>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Font typeface="Nunito"/>
              <a:buChar char="●"/>
              <a:defRPr sz="1600">
                <a:solidFill>
                  <a:schemeClr val="tx1"/>
                </a:solidFill>
                <a:latin typeface="+mn-lt"/>
                <a:ea typeface="Nunito"/>
                <a:cs typeface="Nunito"/>
                <a:sym typeface="Nunito"/>
              </a:defRPr>
            </a:lvl1pPr>
            <a:lvl2pPr marL="914400" lvl="1" indent="-317500" rtl="0">
              <a:spcBef>
                <a:spcPts val="1600"/>
              </a:spcBef>
              <a:spcAft>
                <a:spcPts val="0"/>
              </a:spcAft>
              <a:buSzPts val="1400"/>
              <a:buFont typeface="Nunito"/>
              <a:buChar char="○"/>
              <a:defRPr>
                <a:latin typeface="Nunito"/>
                <a:ea typeface="Nunito"/>
                <a:cs typeface="Nunito"/>
                <a:sym typeface="Nunito"/>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Font typeface="Nunito"/>
              <a:buChar char="●"/>
              <a:defRPr>
                <a:latin typeface="Nunito"/>
                <a:ea typeface="Nunito"/>
                <a:cs typeface="Nunito"/>
                <a:sym typeface="Nunito"/>
              </a:defRPr>
            </a:lvl4pPr>
            <a:lvl5pPr marL="2286000" lvl="4" indent="-317500" rtl="0">
              <a:spcBef>
                <a:spcPts val="1600"/>
              </a:spcBef>
              <a:spcAft>
                <a:spcPts val="0"/>
              </a:spcAft>
              <a:buSzPts val="1400"/>
              <a:buFont typeface="Nunito"/>
              <a:buChar char="○"/>
              <a:defRPr>
                <a:latin typeface="Nunito"/>
                <a:ea typeface="Nunito"/>
                <a:cs typeface="Nunito"/>
                <a:sym typeface="Nunito"/>
              </a:defRPr>
            </a:lvl5pPr>
            <a:lvl6pPr marL="2743200" lvl="5" indent="-317500" rtl="0">
              <a:spcBef>
                <a:spcPts val="1600"/>
              </a:spcBef>
              <a:spcAft>
                <a:spcPts val="0"/>
              </a:spcAft>
              <a:buSzPts val="1400"/>
              <a:buFont typeface="Nunito"/>
              <a:buChar char="■"/>
              <a:defRPr>
                <a:latin typeface="Nunito"/>
                <a:ea typeface="Nunito"/>
                <a:cs typeface="Nunito"/>
                <a:sym typeface="Nunito"/>
              </a:defRPr>
            </a:lvl6pPr>
            <a:lvl7pPr marL="3200400" lvl="6" indent="-317500" rtl="0">
              <a:spcBef>
                <a:spcPts val="1600"/>
              </a:spcBef>
              <a:spcAft>
                <a:spcPts val="0"/>
              </a:spcAft>
              <a:buSzPts val="1400"/>
              <a:buFont typeface="Nunito"/>
              <a:buChar char="●"/>
              <a:defRPr>
                <a:latin typeface="Nunito"/>
                <a:ea typeface="Nunito"/>
                <a:cs typeface="Nunito"/>
                <a:sym typeface="Nunito"/>
              </a:defRPr>
            </a:lvl7pPr>
            <a:lvl8pPr marL="3657600" lvl="7" indent="-317500" rtl="0">
              <a:spcBef>
                <a:spcPts val="1600"/>
              </a:spcBef>
              <a:spcAft>
                <a:spcPts val="0"/>
              </a:spcAft>
              <a:buSzPts val="1400"/>
              <a:buFont typeface="Nunito"/>
              <a:buChar char="○"/>
              <a:defRPr>
                <a:latin typeface="Nunito"/>
                <a:ea typeface="Nunito"/>
                <a:cs typeface="Nunito"/>
                <a:sym typeface="Nunito"/>
              </a:defRPr>
            </a:lvl8pPr>
            <a:lvl9pPr marL="4114800" lvl="8" indent="-317500" rtl="0">
              <a:spcBef>
                <a:spcPts val="1600"/>
              </a:spcBef>
              <a:spcAft>
                <a:spcPts val="1600"/>
              </a:spcAft>
              <a:buSzPts val="1400"/>
              <a:buFont typeface="Nunito"/>
              <a:buChar char="■"/>
              <a:defRPr>
                <a:latin typeface="Nunito"/>
                <a:ea typeface="Nunito"/>
                <a:cs typeface="Nunito"/>
                <a:sym typeface="Nunito"/>
              </a:defRPr>
            </a:lvl9pPr>
          </a:lstStyle>
          <a:p>
            <a:endParaRPr dirty="0"/>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atin typeface="+mn-lt"/>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33" name="Google Shape;33;p6"/>
          <p:cNvPicPr preferRelativeResize="0"/>
          <p:nvPr/>
        </p:nvPicPr>
        <p:blipFill>
          <a:blip r:embed="rId2">
            <a:alphaModFix/>
          </a:blip>
          <a:stretch>
            <a:fillRect/>
          </a:stretch>
        </p:blipFill>
        <p:spPr>
          <a:xfrm>
            <a:off x="0" y="4449300"/>
            <a:ext cx="1619337" cy="6942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E1FB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1pPr>
            <a:lvl2pPr lvl="1"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2pPr>
            <a:lvl3pPr lvl="2"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3pPr>
            <a:lvl4pPr lvl="3"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4pPr>
            <a:lvl5pPr lvl="4"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5pPr>
            <a:lvl6pPr lvl="5"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6pPr>
            <a:lvl7pPr lvl="6"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7pPr>
            <a:lvl8pPr lvl="7"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8pPr>
            <a:lvl9pPr lvl="8"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Nunito Sans SemiBold"/>
              <a:buChar char="●"/>
              <a:defRPr sz="1800">
                <a:solidFill>
                  <a:schemeClr val="dk2"/>
                </a:solidFill>
                <a:latin typeface="Nunito Sans SemiBold"/>
                <a:ea typeface="Nunito Sans SemiBold"/>
                <a:cs typeface="Nunito Sans SemiBold"/>
                <a:sym typeface="Nunito Sans SemiBold"/>
              </a:defRPr>
            </a:lvl1pPr>
            <a:lvl2pPr marL="914400" lvl="1"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2pPr>
            <a:lvl3pPr marL="1371600" lvl="2"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3pPr>
            <a:lvl4pPr marL="1828800" lvl="3"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4pPr>
            <a:lvl5pPr marL="2286000" lvl="4"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5pPr>
            <a:lvl6pPr marL="2743200" lvl="5"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6pPr>
            <a:lvl7pPr marL="3200400" lvl="6"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7pPr>
            <a:lvl8pPr marL="3657600" lvl="7"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8pPr>
            <a:lvl9pPr marL="4114800" lvl="8" indent="-317500" rtl="0">
              <a:lnSpc>
                <a:spcPct val="115000"/>
              </a:lnSpc>
              <a:spcBef>
                <a:spcPts val="1600"/>
              </a:spcBef>
              <a:spcAft>
                <a:spcPts val="160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9pPr>
          </a:lstStyle>
          <a:p>
            <a:endParaRPr dirty="0"/>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mn-lt"/>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Lst>
  <mc:AlternateContent xmlns:mc="http://schemas.openxmlformats.org/markup-compatibility/2006" xmlns:p14="http://schemas.microsoft.com/office/powerpoint/2010/main">
    <mc:Choice Requires="p14">
      <p:transition spd="slow">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600" b="0" i="0" u="none" strike="noStrike" cap="none">
          <a:solidFill>
            <a:schemeClr val="tx1"/>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fld id="{00000000-1234-1234-1234-123412341234}" type="slidenum">
              <a:rPr lang="en" smtClean="0"/>
              <a:pPr/>
              <a:t>1</a:t>
            </a:fld>
            <a:endParaRPr lang="en"/>
          </a:p>
        </p:txBody>
      </p:sp>
      <p:sp>
        <p:nvSpPr>
          <p:cNvPr id="5" name="Google Shape;116;p23"/>
          <p:cNvSpPr txBox="1">
            <a:spLocks/>
          </p:cNvSpPr>
          <p:nvPr/>
        </p:nvSpPr>
        <p:spPr>
          <a:xfrm>
            <a:off x="104113" y="2459442"/>
            <a:ext cx="8520600" cy="1416720"/>
          </a:xfrm>
          <a:prstGeom prst="rect">
            <a:avLst/>
          </a:prstGeom>
          <a:solidFill>
            <a:srgbClr val="E1FBFF"/>
          </a:solid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Nunito Sans SemiBold"/>
              <a:buNone/>
              <a:defRPr sz="1800" b="0" i="0" u="none" strike="noStrike" cap="none">
                <a:solidFill>
                  <a:schemeClr val="dk1"/>
                </a:solidFill>
                <a:latin typeface="+mn-lt"/>
                <a:ea typeface="Nunito Sans SemiBold"/>
                <a:cs typeface="Nunito Sans SemiBold"/>
                <a:sym typeface="Nunito Sans SemiBold"/>
              </a:defRPr>
            </a:lvl1pPr>
            <a:lvl2pPr marR="0" lvl="1" algn="l" rtl="0">
              <a:lnSpc>
                <a:spcPct val="100000"/>
              </a:lnSpc>
              <a:spcBef>
                <a:spcPts val="0"/>
              </a:spcBef>
              <a:spcAft>
                <a:spcPts val="0"/>
              </a:spcAft>
              <a:buClr>
                <a:schemeClr val="dk1"/>
              </a:buClr>
              <a:buSzPts val="2800"/>
              <a:buFont typeface="Nunito Sans SemiBold"/>
              <a:buNone/>
              <a:defRPr sz="2800" b="0" i="0" u="none" strike="noStrike" cap="none">
                <a:solidFill>
                  <a:schemeClr val="dk1"/>
                </a:solidFill>
                <a:latin typeface="Nunito Sans SemiBold"/>
                <a:ea typeface="Nunito Sans SemiBold"/>
                <a:cs typeface="Nunito Sans SemiBold"/>
                <a:sym typeface="Nunito Sans SemiBold"/>
              </a:defRPr>
            </a:lvl2pPr>
            <a:lvl3pPr marR="0" lvl="2" algn="l" rtl="0">
              <a:lnSpc>
                <a:spcPct val="100000"/>
              </a:lnSpc>
              <a:spcBef>
                <a:spcPts val="0"/>
              </a:spcBef>
              <a:spcAft>
                <a:spcPts val="0"/>
              </a:spcAft>
              <a:buClr>
                <a:schemeClr val="dk1"/>
              </a:buClr>
              <a:buSzPts val="2800"/>
              <a:buFont typeface="Nunito Sans SemiBold"/>
              <a:buNone/>
              <a:defRPr sz="2800" b="0" i="0" u="none" strike="noStrike" cap="none">
                <a:solidFill>
                  <a:schemeClr val="dk1"/>
                </a:solidFill>
                <a:latin typeface="Nunito Sans SemiBold"/>
                <a:ea typeface="Nunito Sans SemiBold"/>
                <a:cs typeface="Nunito Sans SemiBold"/>
                <a:sym typeface="Nunito Sans SemiBold"/>
              </a:defRPr>
            </a:lvl3pPr>
            <a:lvl4pPr marR="0" lvl="3" algn="l" rtl="0">
              <a:lnSpc>
                <a:spcPct val="100000"/>
              </a:lnSpc>
              <a:spcBef>
                <a:spcPts val="0"/>
              </a:spcBef>
              <a:spcAft>
                <a:spcPts val="0"/>
              </a:spcAft>
              <a:buClr>
                <a:schemeClr val="dk1"/>
              </a:buClr>
              <a:buSzPts val="2800"/>
              <a:buFont typeface="Nunito Sans SemiBold"/>
              <a:buNone/>
              <a:defRPr sz="2800" b="0" i="0" u="none" strike="noStrike" cap="none">
                <a:solidFill>
                  <a:schemeClr val="dk1"/>
                </a:solidFill>
                <a:latin typeface="Nunito Sans SemiBold"/>
                <a:ea typeface="Nunito Sans SemiBold"/>
                <a:cs typeface="Nunito Sans SemiBold"/>
                <a:sym typeface="Nunito Sans SemiBold"/>
              </a:defRPr>
            </a:lvl4pPr>
            <a:lvl5pPr marR="0" lvl="4" algn="l" rtl="0">
              <a:lnSpc>
                <a:spcPct val="100000"/>
              </a:lnSpc>
              <a:spcBef>
                <a:spcPts val="0"/>
              </a:spcBef>
              <a:spcAft>
                <a:spcPts val="0"/>
              </a:spcAft>
              <a:buClr>
                <a:schemeClr val="dk1"/>
              </a:buClr>
              <a:buSzPts val="2800"/>
              <a:buFont typeface="Nunito Sans SemiBold"/>
              <a:buNone/>
              <a:defRPr sz="2800" b="0" i="0" u="none" strike="noStrike" cap="none">
                <a:solidFill>
                  <a:schemeClr val="dk1"/>
                </a:solidFill>
                <a:latin typeface="Nunito Sans SemiBold"/>
                <a:ea typeface="Nunito Sans SemiBold"/>
                <a:cs typeface="Nunito Sans SemiBold"/>
                <a:sym typeface="Nunito Sans SemiBold"/>
              </a:defRPr>
            </a:lvl5pPr>
            <a:lvl6pPr marR="0" lvl="5" algn="l" rtl="0">
              <a:lnSpc>
                <a:spcPct val="100000"/>
              </a:lnSpc>
              <a:spcBef>
                <a:spcPts val="0"/>
              </a:spcBef>
              <a:spcAft>
                <a:spcPts val="0"/>
              </a:spcAft>
              <a:buClr>
                <a:schemeClr val="dk1"/>
              </a:buClr>
              <a:buSzPts val="2800"/>
              <a:buFont typeface="Nunito Sans SemiBold"/>
              <a:buNone/>
              <a:defRPr sz="2800" b="0" i="0" u="none" strike="noStrike" cap="none">
                <a:solidFill>
                  <a:schemeClr val="dk1"/>
                </a:solidFill>
                <a:latin typeface="Nunito Sans SemiBold"/>
                <a:ea typeface="Nunito Sans SemiBold"/>
                <a:cs typeface="Nunito Sans SemiBold"/>
                <a:sym typeface="Nunito Sans SemiBold"/>
              </a:defRPr>
            </a:lvl6pPr>
            <a:lvl7pPr marR="0" lvl="6" algn="l" rtl="0">
              <a:lnSpc>
                <a:spcPct val="100000"/>
              </a:lnSpc>
              <a:spcBef>
                <a:spcPts val="0"/>
              </a:spcBef>
              <a:spcAft>
                <a:spcPts val="0"/>
              </a:spcAft>
              <a:buClr>
                <a:schemeClr val="dk1"/>
              </a:buClr>
              <a:buSzPts val="2800"/>
              <a:buFont typeface="Nunito Sans SemiBold"/>
              <a:buNone/>
              <a:defRPr sz="2800" b="0" i="0" u="none" strike="noStrike" cap="none">
                <a:solidFill>
                  <a:schemeClr val="dk1"/>
                </a:solidFill>
                <a:latin typeface="Nunito Sans SemiBold"/>
                <a:ea typeface="Nunito Sans SemiBold"/>
                <a:cs typeface="Nunito Sans SemiBold"/>
                <a:sym typeface="Nunito Sans SemiBold"/>
              </a:defRPr>
            </a:lvl7pPr>
            <a:lvl8pPr marR="0" lvl="7" algn="l" rtl="0">
              <a:lnSpc>
                <a:spcPct val="100000"/>
              </a:lnSpc>
              <a:spcBef>
                <a:spcPts val="0"/>
              </a:spcBef>
              <a:spcAft>
                <a:spcPts val="0"/>
              </a:spcAft>
              <a:buClr>
                <a:schemeClr val="dk1"/>
              </a:buClr>
              <a:buSzPts val="2800"/>
              <a:buFont typeface="Nunito Sans SemiBold"/>
              <a:buNone/>
              <a:defRPr sz="2800" b="0" i="0" u="none" strike="noStrike" cap="none">
                <a:solidFill>
                  <a:schemeClr val="dk1"/>
                </a:solidFill>
                <a:latin typeface="Nunito Sans SemiBold"/>
                <a:ea typeface="Nunito Sans SemiBold"/>
                <a:cs typeface="Nunito Sans SemiBold"/>
                <a:sym typeface="Nunito Sans SemiBold"/>
              </a:defRPr>
            </a:lvl8pPr>
            <a:lvl9pPr marR="0" lvl="8" algn="l" rtl="0">
              <a:lnSpc>
                <a:spcPct val="100000"/>
              </a:lnSpc>
              <a:spcBef>
                <a:spcPts val="0"/>
              </a:spcBef>
              <a:spcAft>
                <a:spcPts val="0"/>
              </a:spcAft>
              <a:buClr>
                <a:schemeClr val="dk1"/>
              </a:buClr>
              <a:buSzPts val="2800"/>
              <a:buFont typeface="Nunito Sans SemiBold"/>
              <a:buNone/>
              <a:defRPr sz="2800" b="0" i="0" u="none" strike="noStrike" cap="none">
                <a:solidFill>
                  <a:schemeClr val="dk1"/>
                </a:solidFill>
                <a:latin typeface="Nunito Sans SemiBold"/>
                <a:ea typeface="Nunito Sans SemiBold"/>
                <a:cs typeface="Nunito Sans SemiBold"/>
                <a:sym typeface="Nunito Sans SemiBold"/>
              </a:defRPr>
            </a:lvl9pPr>
          </a:lstStyle>
          <a:p>
            <a:pPr algn="ctr"/>
            <a:endParaRPr lang="en-US" sz="7200" b="1" dirty="0" smtClean="0">
              <a:solidFill>
                <a:srgbClr val="002060"/>
              </a:solidFill>
              <a:latin typeface="NTPreCursivefk" panose="03000400000000000000" pitchFamily="66" charset="0"/>
              <a:ea typeface="Nunito"/>
              <a:cs typeface="Nunito"/>
              <a:sym typeface="Nunito"/>
            </a:endParaRPr>
          </a:p>
          <a:p>
            <a:pPr algn="ctr"/>
            <a:endParaRPr lang="en-US" sz="7200" b="1" dirty="0" smtClean="0">
              <a:solidFill>
                <a:srgbClr val="002060"/>
              </a:solidFill>
              <a:latin typeface="NTPreCursivefk" panose="03000400000000000000" pitchFamily="66" charset="0"/>
              <a:ea typeface="Nunito"/>
              <a:cs typeface="Nunito"/>
              <a:sym typeface="Nunito"/>
            </a:endParaRPr>
          </a:p>
          <a:p>
            <a:pPr algn="ctr"/>
            <a:r>
              <a:rPr lang="en-US" sz="6000" b="1" dirty="0" smtClean="0">
                <a:solidFill>
                  <a:srgbClr val="002060"/>
                </a:solidFill>
                <a:latin typeface="NTPreCursivefk" panose="03000400000000000000" pitchFamily="66" charset="0"/>
                <a:ea typeface="Arial"/>
                <a:cs typeface="Arial"/>
                <a:sym typeface="Arial"/>
              </a:rPr>
              <a:t>Year 6 Family Learning</a:t>
            </a:r>
            <a:endParaRPr lang="en-US" sz="5400" b="1" dirty="0">
              <a:solidFill>
                <a:srgbClr val="002060"/>
              </a:solidFill>
              <a:latin typeface="NTPreCursivefk" panose="03000400000000000000" pitchFamily="66" charset="0"/>
              <a:ea typeface="Nunito Sans Light"/>
              <a:cs typeface="Nunito Sans Light"/>
              <a:sym typeface="Nunito Sans Light"/>
            </a:endParaRPr>
          </a:p>
        </p:txBody>
      </p:sp>
      <p:pic>
        <p:nvPicPr>
          <p:cNvPr id="1026" name="Picture 2" descr="Home | Floreat Wandswor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4288" y="1206873"/>
            <a:ext cx="2000250" cy="962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8479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pPr algn="ctr"/>
            <a:r>
              <a:rPr lang="en-GB" sz="4400" dirty="0">
                <a:latin typeface="NTPreCursivefk" panose="03000400000000000000" pitchFamily="66" charset="0"/>
              </a:rPr>
              <a:t>Reading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09323"/>
            <a:ext cx="8520601" cy="698729"/>
          </a:xfrm>
        </p:spPr>
        <p:txBody>
          <a:bodyPr/>
          <a:lstStyle/>
          <a:p>
            <a:pPr marL="114300" indent="0">
              <a:buNone/>
            </a:pPr>
            <a:r>
              <a:rPr lang="en-GB" sz="2000" dirty="0">
                <a:latin typeface="NTPreCursivefk" panose="03000400000000000000" pitchFamily="66" charset="0"/>
              </a:rPr>
              <a:t>Example questions:</a:t>
            </a:r>
          </a:p>
          <a:p>
            <a:pPr marL="114300" indent="0">
              <a:buNone/>
            </a:pPr>
            <a:r>
              <a:rPr lang="en-GB" sz="2000" dirty="0">
                <a:latin typeface="NTPreCursivefk" panose="03000400000000000000" pitchFamily="66" charset="0"/>
              </a:rPr>
              <a:t>Based on text 3: Music Box</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10</a:t>
            </a:fld>
            <a:endParaRPr lang="en"/>
          </a:p>
        </p:txBody>
      </p:sp>
      <p:pic>
        <p:nvPicPr>
          <p:cNvPr id="11" name="Picture 10">
            <a:extLst>
              <a:ext uri="{FF2B5EF4-FFF2-40B4-BE49-F238E27FC236}">
                <a16:creationId xmlns:a16="http://schemas.microsoft.com/office/drawing/2014/main" id="{6C73481A-B4AB-4202-BB10-6175F11BC708}"/>
              </a:ext>
            </a:extLst>
          </p:cNvPr>
          <p:cNvPicPr>
            <a:picLocks noChangeAspect="1"/>
          </p:cNvPicPr>
          <p:nvPr/>
        </p:nvPicPr>
        <p:blipFill>
          <a:blip r:embed="rId3"/>
          <a:stretch>
            <a:fillRect/>
          </a:stretch>
        </p:blipFill>
        <p:spPr>
          <a:xfrm>
            <a:off x="4826412" y="1199340"/>
            <a:ext cx="4005888" cy="3416300"/>
          </a:xfrm>
          <a:prstGeom prst="rect">
            <a:avLst/>
          </a:prstGeom>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32C3E224-F527-4E09-9EEC-7AA1AF0EC2E3}"/>
              </a:ext>
            </a:extLst>
          </p:cNvPr>
          <p:cNvPicPr>
            <a:picLocks noChangeAspect="1"/>
          </p:cNvPicPr>
          <p:nvPr/>
        </p:nvPicPr>
        <p:blipFill>
          <a:blip r:embed="rId4"/>
          <a:stretch>
            <a:fillRect/>
          </a:stretch>
        </p:blipFill>
        <p:spPr>
          <a:xfrm>
            <a:off x="311699" y="1781205"/>
            <a:ext cx="4005888" cy="307881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3168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E68E8-F786-4D94-BB26-B66563F6E789}"/>
              </a:ext>
            </a:extLst>
          </p:cNvPr>
          <p:cNvSpPr>
            <a:spLocks noGrp="1"/>
          </p:cNvSpPr>
          <p:nvPr>
            <p:ph type="title"/>
          </p:nvPr>
        </p:nvSpPr>
        <p:spPr>
          <a:xfrm>
            <a:off x="226208" y="39967"/>
            <a:ext cx="8520600" cy="434776"/>
          </a:xfrm>
        </p:spPr>
        <p:txBody>
          <a:bodyPr/>
          <a:lstStyle/>
          <a:p>
            <a:pPr algn="ctr"/>
            <a:r>
              <a:rPr lang="en-GB" sz="4000" dirty="0">
                <a:latin typeface="NTPreCursivefk" panose="03000400000000000000" pitchFamily="66" charset="0"/>
              </a:rPr>
              <a:t>Reading </a:t>
            </a:r>
          </a:p>
        </p:txBody>
      </p:sp>
      <p:sp>
        <p:nvSpPr>
          <p:cNvPr id="3" name="Text Placeholder 2">
            <a:extLst>
              <a:ext uri="{FF2B5EF4-FFF2-40B4-BE49-F238E27FC236}">
                <a16:creationId xmlns:a16="http://schemas.microsoft.com/office/drawing/2014/main" id="{8B7EEAD6-3768-4FDE-B4F0-D6A435F06A15}"/>
              </a:ext>
            </a:extLst>
          </p:cNvPr>
          <p:cNvSpPr>
            <a:spLocks noGrp="1"/>
          </p:cNvSpPr>
          <p:nvPr>
            <p:ph type="body" idx="1"/>
          </p:nvPr>
        </p:nvSpPr>
        <p:spPr/>
        <p:txBody>
          <a:bodyPr/>
          <a:lstStyle/>
          <a:p>
            <a:pPr marL="114300" indent="0">
              <a:buNone/>
            </a:pPr>
            <a:r>
              <a:rPr lang="en-GB" sz="2000" dirty="0">
                <a:latin typeface="NTPreCursivefk" panose="03000400000000000000" pitchFamily="66" charset="0"/>
              </a:rPr>
              <a:t>Since the current testing formation for the SATs began in 2016, there has been a tendency for three types of questions to be the most popular. </a:t>
            </a:r>
          </a:p>
          <a:p>
            <a:pPr marL="114300" indent="0">
              <a:buNone/>
            </a:pPr>
            <a:endParaRPr lang="en-GB" sz="2000" dirty="0">
              <a:latin typeface="NTPreCursivefk" panose="03000400000000000000" pitchFamily="66" charset="0"/>
            </a:endParaRPr>
          </a:p>
          <a:p>
            <a:pPr marL="114300" indent="0">
              <a:buNone/>
            </a:pPr>
            <a:r>
              <a:rPr lang="en-GB" sz="2000" dirty="0">
                <a:latin typeface="NTPreCursivefk" panose="03000400000000000000" pitchFamily="66" charset="0"/>
              </a:rPr>
              <a:t>In the 2019 Reading SATs paper,</a:t>
            </a:r>
          </a:p>
          <a:p>
            <a:r>
              <a:rPr lang="en-GB" sz="2000" dirty="0">
                <a:solidFill>
                  <a:srgbClr val="283593"/>
                </a:solidFill>
                <a:latin typeface="NTPreCursivefk" panose="03000400000000000000" pitchFamily="66" charset="0"/>
              </a:rPr>
              <a:t>12% of marks could be gained from answering questions involving giving and explaining the meaning of words in context;</a:t>
            </a:r>
          </a:p>
          <a:p>
            <a:r>
              <a:rPr lang="en-GB" sz="2000" dirty="0">
                <a:solidFill>
                  <a:srgbClr val="283593"/>
                </a:solidFill>
                <a:latin typeface="NTPreCursivefk" panose="03000400000000000000" pitchFamily="66" charset="0"/>
              </a:rPr>
              <a:t>42% of marks could be gained from answering questions involving </a:t>
            </a:r>
            <a:r>
              <a:rPr lang="en-US" sz="2000" dirty="0">
                <a:solidFill>
                  <a:srgbClr val="283593"/>
                </a:solidFill>
                <a:latin typeface="NTPreCursivefk" panose="03000400000000000000" pitchFamily="66" charset="0"/>
              </a:rPr>
              <a:t>retrieving and recording information or identifying key details from a text;</a:t>
            </a:r>
          </a:p>
          <a:p>
            <a:r>
              <a:rPr lang="en-GB" sz="2000" dirty="0">
                <a:solidFill>
                  <a:srgbClr val="283593"/>
                </a:solidFill>
                <a:latin typeface="NTPreCursivefk" panose="03000400000000000000" pitchFamily="66" charset="0"/>
              </a:rPr>
              <a:t>36% of marks could be gained from answering questions involving making inferences from a text and justifying inferences with text evidence. </a:t>
            </a:r>
          </a:p>
          <a:p>
            <a:pPr marL="114300" indent="0">
              <a:buNone/>
            </a:pPr>
            <a:endParaRPr lang="en-GB" sz="2000" dirty="0">
              <a:latin typeface="NTPreCursivefk" panose="03000400000000000000" pitchFamily="66" charset="0"/>
            </a:endParaRPr>
          </a:p>
          <a:p>
            <a:pPr marL="114300" indent="0">
              <a:buNone/>
            </a:pPr>
            <a:r>
              <a:rPr lang="en-GB" sz="2000" dirty="0">
                <a:latin typeface="NTPreCursivefk" panose="03000400000000000000" pitchFamily="66" charset="0"/>
              </a:rPr>
              <a:t>When reading with your child at home try focusing on these types of questions. </a:t>
            </a:r>
          </a:p>
          <a:p>
            <a:endParaRPr lang="en-GB" sz="2000" dirty="0">
              <a:latin typeface="NTPreCursivefk" panose="03000400000000000000" pitchFamily="66" charset="0"/>
            </a:endParaRPr>
          </a:p>
        </p:txBody>
      </p:sp>
      <p:sp>
        <p:nvSpPr>
          <p:cNvPr id="4" name="Slide Number Placeholder 3">
            <a:extLst>
              <a:ext uri="{FF2B5EF4-FFF2-40B4-BE49-F238E27FC236}">
                <a16:creationId xmlns:a16="http://schemas.microsoft.com/office/drawing/2014/main" id="{474889D6-6DFE-402C-9D18-81D5ED767394}"/>
              </a:ext>
            </a:extLst>
          </p:cNvPr>
          <p:cNvSpPr>
            <a:spLocks noGrp="1"/>
          </p:cNvSpPr>
          <p:nvPr>
            <p:ph type="sldNum" idx="12"/>
          </p:nvPr>
        </p:nvSpPr>
        <p:spPr/>
        <p:txBody>
          <a:bodyPr/>
          <a:lstStyle/>
          <a:p>
            <a:fld id="{00000000-1234-1234-1234-123412341234}" type="slidenum">
              <a:rPr lang="en" smtClean="0"/>
              <a:pPr/>
              <a:t>11</a:t>
            </a:fld>
            <a:endParaRPr lang="en"/>
          </a:p>
        </p:txBody>
      </p:sp>
    </p:spTree>
    <p:extLst>
      <p:ext uri="{BB962C8B-B14F-4D97-AF65-F5344CB8AC3E}">
        <p14:creationId xmlns:p14="http://schemas.microsoft.com/office/powerpoint/2010/main" val="12436685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EB9A0-7B25-442B-9EA0-309CC7F2590A}"/>
              </a:ext>
            </a:extLst>
          </p:cNvPr>
          <p:cNvSpPr>
            <a:spLocks noGrp="1"/>
          </p:cNvSpPr>
          <p:nvPr>
            <p:ph type="title"/>
          </p:nvPr>
        </p:nvSpPr>
        <p:spPr/>
        <p:txBody>
          <a:bodyPr/>
          <a:lstStyle/>
          <a:p>
            <a:pPr algn="ctr"/>
            <a:r>
              <a:rPr lang="en-GB" sz="3200" dirty="0">
                <a:latin typeface="NTPreCursivefk" panose="03000400000000000000" pitchFamily="66" charset="0"/>
              </a:rPr>
              <a:t>Maths: Wednesday 11</a:t>
            </a:r>
            <a:r>
              <a:rPr lang="en-GB" sz="3200" baseline="30000" dirty="0">
                <a:latin typeface="NTPreCursivefk" panose="03000400000000000000" pitchFamily="66" charset="0"/>
              </a:rPr>
              <a:t>th</a:t>
            </a:r>
            <a:r>
              <a:rPr lang="en-GB" sz="3200" dirty="0">
                <a:latin typeface="NTPreCursivefk" panose="03000400000000000000" pitchFamily="66" charset="0"/>
              </a:rPr>
              <a:t> May and Thursday 12</a:t>
            </a:r>
            <a:r>
              <a:rPr lang="en-GB" sz="3200" baseline="30000" dirty="0">
                <a:latin typeface="NTPreCursivefk" panose="03000400000000000000" pitchFamily="66" charset="0"/>
              </a:rPr>
              <a:t>th</a:t>
            </a:r>
            <a:r>
              <a:rPr lang="en-GB" sz="3200" dirty="0">
                <a:latin typeface="NTPreCursivefk" panose="03000400000000000000" pitchFamily="66" charset="0"/>
              </a:rPr>
              <a:t> May</a:t>
            </a:r>
          </a:p>
        </p:txBody>
      </p:sp>
      <p:sp>
        <p:nvSpPr>
          <p:cNvPr id="3" name="Text Placeholder 2">
            <a:extLst>
              <a:ext uri="{FF2B5EF4-FFF2-40B4-BE49-F238E27FC236}">
                <a16:creationId xmlns:a16="http://schemas.microsoft.com/office/drawing/2014/main" id="{1E75F246-19B7-4FB4-8C49-078651BDCF17}"/>
              </a:ext>
            </a:extLst>
          </p:cNvPr>
          <p:cNvSpPr>
            <a:spLocks noGrp="1"/>
          </p:cNvSpPr>
          <p:nvPr>
            <p:ph type="body" idx="1"/>
          </p:nvPr>
        </p:nvSpPr>
        <p:spPr>
          <a:xfrm>
            <a:off x="311700" y="1096749"/>
            <a:ext cx="8520600" cy="3324697"/>
          </a:xfrm>
        </p:spPr>
        <p:txBody>
          <a:bodyPr/>
          <a:lstStyle/>
          <a:p>
            <a:pPr marL="114300" indent="0">
              <a:buNone/>
            </a:pPr>
            <a:r>
              <a:rPr lang="en-GB" sz="2400" dirty="0">
                <a:latin typeface="NTPreCursivefk" panose="03000400000000000000" pitchFamily="66" charset="0"/>
              </a:rPr>
              <a:t>The maths assessments consist of three tests.</a:t>
            </a:r>
          </a:p>
          <a:p>
            <a:pPr marL="114300" indent="0">
              <a:buNone/>
            </a:pPr>
            <a:endParaRPr lang="en-GB" sz="2400" dirty="0">
              <a:latin typeface="NTPreCursivefk" panose="03000400000000000000" pitchFamily="66" charset="0"/>
            </a:endParaRPr>
          </a:p>
          <a:p>
            <a:r>
              <a:rPr lang="en-GB" sz="2400" dirty="0">
                <a:latin typeface="NTPreCursivefk" panose="03000400000000000000" pitchFamily="66" charset="0"/>
              </a:rPr>
              <a:t>Paper 1: Arithmetic (30 minutes) – Wednesday 11</a:t>
            </a:r>
            <a:r>
              <a:rPr lang="en-GB" sz="2400" baseline="30000" dirty="0">
                <a:latin typeface="NTPreCursivefk" panose="03000400000000000000" pitchFamily="66" charset="0"/>
              </a:rPr>
              <a:t>th</a:t>
            </a:r>
            <a:r>
              <a:rPr lang="en-GB" sz="2400" dirty="0">
                <a:latin typeface="NTPreCursivefk" panose="03000400000000000000" pitchFamily="66" charset="0"/>
              </a:rPr>
              <a:t> May</a:t>
            </a:r>
          </a:p>
          <a:p>
            <a:endParaRPr lang="en-GB" sz="2400" dirty="0">
              <a:latin typeface="NTPreCursivefk" panose="03000400000000000000" pitchFamily="66" charset="0"/>
            </a:endParaRPr>
          </a:p>
          <a:p>
            <a:r>
              <a:rPr lang="en-GB" sz="2400" dirty="0">
                <a:latin typeface="NTPreCursivefk" panose="03000400000000000000" pitchFamily="66" charset="0"/>
              </a:rPr>
              <a:t>Paper 2: Reasoning (40 minutes) – Wednesday 11</a:t>
            </a:r>
            <a:r>
              <a:rPr lang="en-GB" sz="2400" baseline="30000" dirty="0">
                <a:latin typeface="NTPreCursivefk" panose="03000400000000000000" pitchFamily="66" charset="0"/>
              </a:rPr>
              <a:t>th</a:t>
            </a:r>
            <a:r>
              <a:rPr lang="en-GB" sz="2400" dirty="0">
                <a:latin typeface="NTPreCursivefk" panose="03000400000000000000" pitchFamily="66" charset="0"/>
              </a:rPr>
              <a:t> May</a:t>
            </a:r>
          </a:p>
          <a:p>
            <a:endParaRPr lang="en-GB" sz="2400" dirty="0">
              <a:latin typeface="NTPreCursivefk" panose="03000400000000000000" pitchFamily="66" charset="0"/>
            </a:endParaRPr>
          </a:p>
          <a:p>
            <a:r>
              <a:rPr lang="en-GB" sz="2400" dirty="0">
                <a:latin typeface="NTPreCursivefk" panose="03000400000000000000" pitchFamily="66" charset="0"/>
              </a:rPr>
              <a:t>Paper 3: Reasoning (40 minutes) – Thursday 12</a:t>
            </a:r>
            <a:r>
              <a:rPr lang="en-GB" sz="2400" baseline="30000" dirty="0">
                <a:latin typeface="NTPreCursivefk" panose="03000400000000000000" pitchFamily="66" charset="0"/>
              </a:rPr>
              <a:t>th</a:t>
            </a:r>
            <a:r>
              <a:rPr lang="en-GB" sz="2400" dirty="0">
                <a:latin typeface="NTPreCursivefk" panose="03000400000000000000" pitchFamily="66" charset="0"/>
              </a:rPr>
              <a:t> May</a:t>
            </a:r>
          </a:p>
        </p:txBody>
      </p:sp>
      <p:sp>
        <p:nvSpPr>
          <p:cNvPr id="4" name="Slide Number Placeholder 3">
            <a:extLst>
              <a:ext uri="{FF2B5EF4-FFF2-40B4-BE49-F238E27FC236}">
                <a16:creationId xmlns:a16="http://schemas.microsoft.com/office/drawing/2014/main" id="{EF33231D-A024-48F1-923C-670851680BDB}"/>
              </a:ext>
            </a:extLst>
          </p:cNvPr>
          <p:cNvSpPr>
            <a:spLocks noGrp="1"/>
          </p:cNvSpPr>
          <p:nvPr>
            <p:ph type="sldNum" idx="12"/>
          </p:nvPr>
        </p:nvSpPr>
        <p:spPr/>
        <p:txBody>
          <a:bodyPr/>
          <a:lstStyle/>
          <a:p>
            <a:fld id="{00000000-1234-1234-1234-123412341234}" type="slidenum">
              <a:rPr lang="en" sz="1200" smtClean="0">
                <a:latin typeface="NTPreCursivefk" panose="03000400000000000000" pitchFamily="66" charset="0"/>
              </a:rPr>
              <a:pPr/>
              <a:t>12</a:t>
            </a:fld>
            <a:endParaRPr lang="en" sz="1200">
              <a:latin typeface="NTPreCursivefk" panose="03000400000000000000" pitchFamily="66" charset="0"/>
            </a:endParaRPr>
          </a:p>
        </p:txBody>
      </p:sp>
    </p:spTree>
    <p:extLst>
      <p:ext uri="{BB962C8B-B14F-4D97-AF65-F5344CB8AC3E}">
        <p14:creationId xmlns:p14="http://schemas.microsoft.com/office/powerpoint/2010/main" val="29758524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EB9A0-7B25-442B-9EA0-309CC7F2590A}"/>
              </a:ext>
            </a:extLst>
          </p:cNvPr>
          <p:cNvSpPr>
            <a:spLocks noGrp="1"/>
          </p:cNvSpPr>
          <p:nvPr>
            <p:ph type="title"/>
          </p:nvPr>
        </p:nvSpPr>
        <p:spPr/>
        <p:txBody>
          <a:bodyPr/>
          <a:lstStyle/>
          <a:p>
            <a:pPr algn="ctr"/>
            <a:r>
              <a:rPr lang="en-GB" sz="3200" dirty="0">
                <a:latin typeface="NTPreCursivefk" panose="03000400000000000000" pitchFamily="66" charset="0"/>
              </a:rPr>
              <a:t>Maths Paper 1 (Arithmetic)</a:t>
            </a:r>
          </a:p>
        </p:txBody>
      </p:sp>
      <p:sp>
        <p:nvSpPr>
          <p:cNvPr id="3" name="Text Placeholder 2">
            <a:extLst>
              <a:ext uri="{FF2B5EF4-FFF2-40B4-BE49-F238E27FC236}">
                <a16:creationId xmlns:a16="http://schemas.microsoft.com/office/drawing/2014/main" id="{1E75F246-19B7-4FB4-8C49-078651BDCF17}"/>
              </a:ext>
            </a:extLst>
          </p:cNvPr>
          <p:cNvSpPr>
            <a:spLocks noGrp="1"/>
          </p:cNvSpPr>
          <p:nvPr>
            <p:ph type="body" idx="1"/>
          </p:nvPr>
        </p:nvSpPr>
        <p:spPr>
          <a:xfrm>
            <a:off x="311700" y="739303"/>
            <a:ext cx="8520600" cy="2105498"/>
          </a:xfrm>
        </p:spPr>
        <p:txBody>
          <a:bodyPr/>
          <a:lstStyle/>
          <a:p>
            <a:pPr marL="114300" indent="0">
              <a:buNone/>
            </a:pPr>
            <a:r>
              <a:rPr lang="en-GB" sz="1800" dirty="0">
                <a:latin typeface="NTPreCursivefk" panose="03000400000000000000" pitchFamily="66" charset="0"/>
              </a:rPr>
              <a:t>The maths arithmetic paper has a total of </a:t>
            </a:r>
            <a:r>
              <a:rPr lang="en-GB" sz="1800" dirty="0">
                <a:solidFill>
                  <a:srgbClr val="283593"/>
                </a:solidFill>
                <a:latin typeface="NTPreCursivefk" panose="03000400000000000000" pitchFamily="66" charset="0"/>
              </a:rPr>
              <a:t>40 marks</a:t>
            </a:r>
            <a:r>
              <a:rPr lang="en-GB" sz="1800" dirty="0">
                <a:latin typeface="NTPreCursivefk" panose="03000400000000000000" pitchFamily="66" charset="0"/>
              </a:rPr>
              <a:t>. </a:t>
            </a:r>
          </a:p>
          <a:p>
            <a:pPr marL="114300" indent="0">
              <a:buNone/>
            </a:pPr>
            <a:endParaRPr lang="en-GB" sz="1800" dirty="0">
              <a:latin typeface="NTPreCursivefk" panose="03000400000000000000" pitchFamily="66" charset="0"/>
            </a:endParaRPr>
          </a:p>
          <a:p>
            <a:pPr marL="114300" indent="0">
              <a:buNone/>
            </a:pPr>
            <a:r>
              <a:rPr lang="en-GB" sz="1800" dirty="0">
                <a:latin typeface="NTPreCursivefk" panose="03000400000000000000" pitchFamily="66" charset="0"/>
              </a:rPr>
              <a:t>The test covers the four operations (addition, subtraction, multiplication, division, including order of operations requiring BIDMAS), percentages of amounts and calculating with decimals and fractions. </a:t>
            </a:r>
          </a:p>
          <a:p>
            <a:pPr marL="114300" indent="0">
              <a:buNone/>
            </a:pPr>
            <a:endParaRPr lang="en-GB" sz="1800" dirty="0">
              <a:latin typeface="NTPreCursivefk" panose="03000400000000000000" pitchFamily="66" charset="0"/>
            </a:endParaRPr>
          </a:p>
          <a:p>
            <a:pPr marL="114300" indent="0">
              <a:buNone/>
            </a:pPr>
            <a:r>
              <a:rPr lang="en-GB" sz="1800" dirty="0">
                <a:latin typeface="NTPreCursivefk" panose="03000400000000000000" pitchFamily="66" charset="0"/>
              </a:rPr>
              <a:t>Example question: </a:t>
            </a:r>
          </a:p>
        </p:txBody>
      </p:sp>
      <p:sp>
        <p:nvSpPr>
          <p:cNvPr id="4" name="Slide Number Placeholder 3">
            <a:extLst>
              <a:ext uri="{FF2B5EF4-FFF2-40B4-BE49-F238E27FC236}">
                <a16:creationId xmlns:a16="http://schemas.microsoft.com/office/drawing/2014/main" id="{EF33231D-A024-48F1-923C-670851680BDB}"/>
              </a:ext>
            </a:extLst>
          </p:cNvPr>
          <p:cNvSpPr>
            <a:spLocks noGrp="1"/>
          </p:cNvSpPr>
          <p:nvPr>
            <p:ph type="sldNum" idx="12"/>
          </p:nvPr>
        </p:nvSpPr>
        <p:spPr/>
        <p:txBody>
          <a:bodyPr/>
          <a:lstStyle/>
          <a:p>
            <a:fld id="{00000000-1234-1234-1234-123412341234}" type="slidenum">
              <a:rPr lang="en" smtClean="0"/>
              <a:pPr/>
              <a:t>13</a:t>
            </a:fld>
            <a:endParaRPr lang="en"/>
          </a:p>
        </p:txBody>
      </p:sp>
      <p:pic>
        <p:nvPicPr>
          <p:cNvPr id="6" name="Picture 5">
            <a:extLst>
              <a:ext uri="{FF2B5EF4-FFF2-40B4-BE49-F238E27FC236}">
                <a16:creationId xmlns:a16="http://schemas.microsoft.com/office/drawing/2014/main" id="{BC94F2D9-973C-494A-90AA-48A51B6A6BD4}"/>
              </a:ext>
            </a:extLst>
          </p:cNvPr>
          <p:cNvPicPr>
            <a:picLocks noChangeAspect="1"/>
          </p:cNvPicPr>
          <p:nvPr/>
        </p:nvPicPr>
        <p:blipFill>
          <a:blip r:embed="rId3"/>
          <a:stretch>
            <a:fillRect/>
          </a:stretch>
        </p:blipFill>
        <p:spPr>
          <a:xfrm>
            <a:off x="496460" y="2844800"/>
            <a:ext cx="3942678" cy="1833149"/>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48913D6F-D566-48E5-8451-0D1877B89276}"/>
              </a:ext>
            </a:extLst>
          </p:cNvPr>
          <p:cNvPicPr>
            <a:picLocks noChangeAspect="1"/>
          </p:cNvPicPr>
          <p:nvPr/>
        </p:nvPicPr>
        <p:blipFill>
          <a:blip r:embed="rId4"/>
          <a:stretch>
            <a:fillRect/>
          </a:stretch>
        </p:blipFill>
        <p:spPr>
          <a:xfrm>
            <a:off x="4572000" y="2291264"/>
            <a:ext cx="4337802" cy="238668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63988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0450E-C71B-47FF-800C-2C2D9F6BF090}"/>
              </a:ext>
            </a:extLst>
          </p:cNvPr>
          <p:cNvSpPr>
            <a:spLocks noGrp="1"/>
          </p:cNvSpPr>
          <p:nvPr>
            <p:ph type="title"/>
          </p:nvPr>
        </p:nvSpPr>
        <p:spPr>
          <a:xfrm>
            <a:off x="39154" y="56190"/>
            <a:ext cx="8888154" cy="434776"/>
          </a:xfrm>
        </p:spPr>
        <p:txBody>
          <a:bodyPr/>
          <a:lstStyle/>
          <a:p>
            <a:pPr algn="ctr"/>
            <a:r>
              <a:rPr lang="en-GB" sz="3200" dirty="0">
                <a:latin typeface="NTPreCursivefk" panose="03000400000000000000" pitchFamily="66" charset="0"/>
              </a:rPr>
              <a:t>Maths Papers 2 and 3 (Reasoning)</a:t>
            </a:r>
          </a:p>
        </p:txBody>
      </p:sp>
      <p:sp>
        <p:nvSpPr>
          <p:cNvPr id="3" name="Text Placeholder 2">
            <a:extLst>
              <a:ext uri="{FF2B5EF4-FFF2-40B4-BE49-F238E27FC236}">
                <a16:creationId xmlns:a16="http://schemas.microsoft.com/office/drawing/2014/main" id="{9912E2BE-9B62-4ADB-B867-2B967DE309B2}"/>
              </a:ext>
            </a:extLst>
          </p:cNvPr>
          <p:cNvSpPr>
            <a:spLocks noGrp="1"/>
          </p:cNvSpPr>
          <p:nvPr>
            <p:ph type="body" idx="1"/>
          </p:nvPr>
        </p:nvSpPr>
        <p:spPr>
          <a:xfrm>
            <a:off x="133004" y="588242"/>
            <a:ext cx="8888154" cy="4074975"/>
          </a:xfrm>
        </p:spPr>
        <p:txBody>
          <a:bodyPr/>
          <a:lstStyle/>
          <a:p>
            <a:pPr marL="114300" indent="0">
              <a:buNone/>
            </a:pPr>
            <a:r>
              <a:rPr lang="en-GB" sz="1800" dirty="0">
                <a:solidFill>
                  <a:srgbClr val="283593"/>
                </a:solidFill>
                <a:latin typeface="NTPreCursivefk" panose="03000400000000000000" pitchFamily="66" charset="0"/>
              </a:rPr>
              <a:t>Paper 2 </a:t>
            </a:r>
            <a:r>
              <a:rPr lang="en-GB" sz="1800" dirty="0">
                <a:latin typeface="NTPreCursivefk" panose="03000400000000000000" pitchFamily="66" charset="0"/>
              </a:rPr>
              <a:t>will take place </a:t>
            </a:r>
            <a:r>
              <a:rPr lang="en-GB" sz="1800" dirty="0">
                <a:solidFill>
                  <a:srgbClr val="283593"/>
                </a:solidFill>
                <a:latin typeface="NTPreCursivefk" panose="03000400000000000000" pitchFamily="66" charset="0"/>
              </a:rPr>
              <a:t>on Wednesday 11</a:t>
            </a:r>
            <a:r>
              <a:rPr lang="en-GB" sz="1800" baseline="30000" dirty="0">
                <a:solidFill>
                  <a:srgbClr val="283593"/>
                </a:solidFill>
                <a:latin typeface="NTPreCursivefk" panose="03000400000000000000" pitchFamily="66" charset="0"/>
              </a:rPr>
              <a:t>th</a:t>
            </a:r>
            <a:r>
              <a:rPr lang="en-GB" sz="1800" dirty="0">
                <a:solidFill>
                  <a:srgbClr val="283593"/>
                </a:solidFill>
                <a:latin typeface="NTPreCursivefk" panose="03000400000000000000" pitchFamily="66" charset="0"/>
              </a:rPr>
              <a:t> May </a:t>
            </a:r>
            <a:r>
              <a:rPr lang="en-GB" sz="1800" dirty="0">
                <a:latin typeface="NTPreCursivefk" panose="03000400000000000000" pitchFamily="66" charset="0"/>
              </a:rPr>
              <a:t>and </a:t>
            </a:r>
            <a:r>
              <a:rPr lang="en-GB" sz="1800" dirty="0">
                <a:solidFill>
                  <a:srgbClr val="283593"/>
                </a:solidFill>
                <a:latin typeface="NTPreCursivefk" panose="03000400000000000000" pitchFamily="66" charset="0"/>
              </a:rPr>
              <a:t>paper 3 </a:t>
            </a:r>
            <a:r>
              <a:rPr lang="en-GB" sz="1800" dirty="0">
                <a:latin typeface="NTPreCursivefk" panose="03000400000000000000" pitchFamily="66" charset="0"/>
              </a:rPr>
              <a:t>will take place on </a:t>
            </a:r>
            <a:r>
              <a:rPr lang="en-GB" sz="1800" dirty="0">
                <a:solidFill>
                  <a:srgbClr val="283593"/>
                </a:solidFill>
                <a:latin typeface="NTPreCursivefk" panose="03000400000000000000" pitchFamily="66" charset="0"/>
              </a:rPr>
              <a:t>Thursday 12</a:t>
            </a:r>
            <a:r>
              <a:rPr lang="en-GB" sz="1800" baseline="30000" dirty="0">
                <a:solidFill>
                  <a:srgbClr val="283593"/>
                </a:solidFill>
                <a:latin typeface="NTPreCursivefk" panose="03000400000000000000" pitchFamily="66" charset="0"/>
              </a:rPr>
              <a:t>th</a:t>
            </a:r>
            <a:r>
              <a:rPr lang="en-GB" sz="1800" dirty="0">
                <a:solidFill>
                  <a:srgbClr val="283593"/>
                </a:solidFill>
                <a:latin typeface="NTPreCursivefk" panose="03000400000000000000" pitchFamily="66" charset="0"/>
              </a:rPr>
              <a:t> May</a:t>
            </a:r>
            <a:r>
              <a:rPr lang="en-GB" sz="1800" dirty="0">
                <a:latin typeface="NTPreCursivefk" panose="03000400000000000000" pitchFamily="66" charset="0"/>
              </a:rPr>
              <a:t>. These tests have a total of </a:t>
            </a:r>
            <a:r>
              <a:rPr lang="en-GB" sz="1800" dirty="0">
                <a:solidFill>
                  <a:srgbClr val="283593"/>
                </a:solidFill>
                <a:latin typeface="NTPreCursivefk" panose="03000400000000000000" pitchFamily="66" charset="0"/>
              </a:rPr>
              <a:t>35 marks</a:t>
            </a:r>
            <a:r>
              <a:rPr lang="en-GB" sz="1800" dirty="0">
                <a:latin typeface="NTPreCursivefk" panose="03000400000000000000" pitchFamily="66" charset="0"/>
              </a:rPr>
              <a:t> each.  </a:t>
            </a:r>
          </a:p>
          <a:p>
            <a:pPr marL="114300" indent="0">
              <a:buNone/>
            </a:pPr>
            <a:endParaRPr lang="en-GB" sz="1800" dirty="0">
              <a:latin typeface="NTPreCursivefk" panose="03000400000000000000" pitchFamily="66" charset="0"/>
            </a:endParaRPr>
          </a:p>
          <a:p>
            <a:pPr marL="114300" indent="0">
              <a:buNone/>
            </a:pPr>
            <a:r>
              <a:rPr lang="en-GB" sz="1800" dirty="0">
                <a:latin typeface="NTPreCursivefk" panose="03000400000000000000" pitchFamily="66" charset="0"/>
              </a:rPr>
              <a:t>These papers require children to demonstrate their mathematical knowledge and skills, as well as their ability to solve problems and their mathematical reasoning. They cover a wide range of mathematical topics from key stage 2 including,</a:t>
            </a:r>
          </a:p>
          <a:p>
            <a:r>
              <a:rPr lang="en-GB" sz="1800" dirty="0">
                <a:solidFill>
                  <a:srgbClr val="283593"/>
                </a:solidFill>
                <a:latin typeface="NTPreCursivefk" panose="03000400000000000000" pitchFamily="66" charset="0"/>
              </a:rPr>
              <a:t>Number and place value (including Roman numerals);</a:t>
            </a:r>
          </a:p>
          <a:p>
            <a:r>
              <a:rPr lang="en-GB" sz="1800" dirty="0">
                <a:solidFill>
                  <a:srgbClr val="283593"/>
                </a:solidFill>
                <a:latin typeface="NTPreCursivefk" panose="03000400000000000000" pitchFamily="66" charset="0"/>
              </a:rPr>
              <a:t>The four operations;</a:t>
            </a:r>
          </a:p>
          <a:p>
            <a:r>
              <a:rPr lang="en-GB" sz="1800" dirty="0">
                <a:solidFill>
                  <a:srgbClr val="283593"/>
                </a:solidFill>
                <a:latin typeface="NTPreCursivefk" panose="03000400000000000000" pitchFamily="66" charset="0"/>
              </a:rPr>
              <a:t>Geometry (properties of shape, position and direction);</a:t>
            </a:r>
          </a:p>
          <a:p>
            <a:r>
              <a:rPr lang="en-GB" sz="1800" dirty="0">
                <a:solidFill>
                  <a:srgbClr val="283593"/>
                </a:solidFill>
                <a:latin typeface="NTPreCursivefk" panose="03000400000000000000" pitchFamily="66" charset="0"/>
              </a:rPr>
              <a:t>Statistics;</a:t>
            </a:r>
          </a:p>
          <a:p>
            <a:r>
              <a:rPr lang="en-GB" sz="1800" dirty="0">
                <a:solidFill>
                  <a:srgbClr val="283593"/>
                </a:solidFill>
                <a:latin typeface="NTPreCursivefk" panose="03000400000000000000" pitchFamily="66" charset="0"/>
              </a:rPr>
              <a:t>Measurement (length, perimeter, mass, volume, time, money);</a:t>
            </a:r>
          </a:p>
          <a:p>
            <a:r>
              <a:rPr lang="en-GB" sz="1800" dirty="0">
                <a:solidFill>
                  <a:srgbClr val="283593"/>
                </a:solidFill>
                <a:latin typeface="NTPreCursivefk" panose="03000400000000000000" pitchFamily="66" charset="0"/>
              </a:rPr>
              <a:t>Algebra;</a:t>
            </a:r>
          </a:p>
          <a:p>
            <a:r>
              <a:rPr lang="en-GB" sz="1800" dirty="0">
                <a:solidFill>
                  <a:srgbClr val="283593"/>
                </a:solidFill>
                <a:latin typeface="NTPreCursivefk" panose="03000400000000000000" pitchFamily="66" charset="0"/>
              </a:rPr>
              <a:t>Ratio and proportion;</a:t>
            </a:r>
          </a:p>
          <a:p>
            <a:r>
              <a:rPr lang="en-GB" sz="1800" dirty="0">
                <a:solidFill>
                  <a:srgbClr val="283593"/>
                </a:solidFill>
                <a:latin typeface="NTPreCursivefk" panose="03000400000000000000" pitchFamily="66" charset="0"/>
              </a:rPr>
              <a:t>Fractions, decimals and percentages. </a:t>
            </a:r>
          </a:p>
        </p:txBody>
      </p:sp>
      <p:sp>
        <p:nvSpPr>
          <p:cNvPr id="4" name="Slide Number Placeholder 3">
            <a:extLst>
              <a:ext uri="{FF2B5EF4-FFF2-40B4-BE49-F238E27FC236}">
                <a16:creationId xmlns:a16="http://schemas.microsoft.com/office/drawing/2014/main" id="{A3875FDC-D420-4B8C-B01E-B4EED38D7018}"/>
              </a:ext>
            </a:extLst>
          </p:cNvPr>
          <p:cNvSpPr>
            <a:spLocks noGrp="1"/>
          </p:cNvSpPr>
          <p:nvPr>
            <p:ph type="sldNum" idx="12"/>
          </p:nvPr>
        </p:nvSpPr>
        <p:spPr/>
        <p:txBody>
          <a:bodyPr/>
          <a:lstStyle/>
          <a:p>
            <a:fld id="{00000000-1234-1234-1234-123412341234}" type="slidenum">
              <a:rPr lang="en" smtClean="0"/>
              <a:pPr/>
              <a:t>14</a:t>
            </a:fld>
            <a:endParaRPr lang="en"/>
          </a:p>
        </p:txBody>
      </p:sp>
    </p:spTree>
    <p:extLst>
      <p:ext uri="{BB962C8B-B14F-4D97-AF65-F5344CB8AC3E}">
        <p14:creationId xmlns:p14="http://schemas.microsoft.com/office/powerpoint/2010/main" val="1255798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fade">
                                      <p:cBhvr>
                                        <p:cTn id="3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3875FDC-D420-4B8C-B01E-B4EED38D7018}"/>
              </a:ext>
            </a:extLst>
          </p:cNvPr>
          <p:cNvSpPr>
            <a:spLocks noGrp="1"/>
          </p:cNvSpPr>
          <p:nvPr>
            <p:ph type="sldNum" idx="12"/>
          </p:nvPr>
        </p:nvSpPr>
        <p:spPr/>
        <p:txBody>
          <a:bodyPr/>
          <a:lstStyle/>
          <a:p>
            <a:fld id="{00000000-1234-1234-1234-123412341234}" type="slidenum">
              <a:rPr lang="en" smtClean="0"/>
              <a:pPr/>
              <a:t>15</a:t>
            </a:fld>
            <a:endParaRPr lang="en"/>
          </a:p>
        </p:txBody>
      </p:sp>
      <p:pic>
        <p:nvPicPr>
          <p:cNvPr id="7" name="Picture 6"/>
          <p:cNvPicPr>
            <a:picLocks noChangeAspect="1"/>
          </p:cNvPicPr>
          <p:nvPr/>
        </p:nvPicPr>
        <p:blipFill>
          <a:blip r:embed="rId3"/>
          <a:stretch>
            <a:fillRect/>
          </a:stretch>
        </p:blipFill>
        <p:spPr>
          <a:xfrm>
            <a:off x="112515" y="132286"/>
            <a:ext cx="4450859" cy="2194288"/>
          </a:xfrm>
          <a:prstGeom prst="rect">
            <a:avLst/>
          </a:prstGeom>
        </p:spPr>
      </p:pic>
      <p:pic>
        <p:nvPicPr>
          <p:cNvPr id="8" name="Picture 7"/>
          <p:cNvPicPr>
            <a:picLocks noChangeAspect="1"/>
          </p:cNvPicPr>
          <p:nvPr/>
        </p:nvPicPr>
        <p:blipFill>
          <a:blip r:embed="rId4"/>
          <a:stretch>
            <a:fillRect/>
          </a:stretch>
        </p:blipFill>
        <p:spPr>
          <a:xfrm>
            <a:off x="4647566" y="132286"/>
            <a:ext cx="4373592" cy="2451781"/>
          </a:xfrm>
          <a:prstGeom prst="rect">
            <a:avLst/>
          </a:prstGeom>
        </p:spPr>
      </p:pic>
      <p:pic>
        <p:nvPicPr>
          <p:cNvPr id="9" name="Picture 8"/>
          <p:cNvPicPr>
            <a:picLocks noChangeAspect="1"/>
          </p:cNvPicPr>
          <p:nvPr/>
        </p:nvPicPr>
        <p:blipFill>
          <a:blip r:embed="rId5"/>
          <a:stretch>
            <a:fillRect/>
          </a:stretch>
        </p:blipFill>
        <p:spPr>
          <a:xfrm>
            <a:off x="491706" y="2584067"/>
            <a:ext cx="3435279" cy="2409328"/>
          </a:xfrm>
          <a:prstGeom prst="rect">
            <a:avLst/>
          </a:prstGeom>
        </p:spPr>
      </p:pic>
      <p:pic>
        <p:nvPicPr>
          <p:cNvPr id="10" name="Picture 9"/>
          <p:cNvPicPr>
            <a:picLocks noChangeAspect="1"/>
          </p:cNvPicPr>
          <p:nvPr/>
        </p:nvPicPr>
        <p:blipFill>
          <a:blip r:embed="rId6"/>
          <a:stretch>
            <a:fillRect/>
          </a:stretch>
        </p:blipFill>
        <p:spPr>
          <a:xfrm>
            <a:off x="5037826" y="2602976"/>
            <a:ext cx="1707342" cy="2475216"/>
          </a:xfrm>
          <a:prstGeom prst="rect">
            <a:avLst/>
          </a:prstGeom>
        </p:spPr>
      </p:pic>
      <p:pic>
        <p:nvPicPr>
          <p:cNvPr id="11" name="Picture 10"/>
          <p:cNvPicPr>
            <a:picLocks noChangeAspect="1"/>
          </p:cNvPicPr>
          <p:nvPr/>
        </p:nvPicPr>
        <p:blipFill>
          <a:blip r:embed="rId7"/>
          <a:stretch>
            <a:fillRect/>
          </a:stretch>
        </p:blipFill>
        <p:spPr>
          <a:xfrm>
            <a:off x="6745168" y="2602976"/>
            <a:ext cx="1518938" cy="2540524"/>
          </a:xfrm>
          <a:prstGeom prst="rect">
            <a:avLst/>
          </a:prstGeom>
        </p:spPr>
      </p:pic>
    </p:spTree>
    <p:extLst>
      <p:ext uri="{BB962C8B-B14F-4D97-AF65-F5344CB8AC3E}">
        <p14:creationId xmlns:p14="http://schemas.microsoft.com/office/powerpoint/2010/main" val="33647277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fld id="{00000000-1234-1234-1234-123412341234}" type="slidenum">
              <a:rPr lang="en" smtClean="0"/>
              <a:pPr/>
              <a:t>2</a:t>
            </a:fld>
            <a:endParaRPr lang="en"/>
          </a:p>
        </p:txBody>
      </p:sp>
      <p:pic>
        <p:nvPicPr>
          <p:cNvPr id="6" name="Picture 5"/>
          <p:cNvPicPr>
            <a:picLocks noChangeAspect="1"/>
          </p:cNvPicPr>
          <p:nvPr/>
        </p:nvPicPr>
        <p:blipFill>
          <a:blip r:embed="rId2"/>
          <a:stretch>
            <a:fillRect/>
          </a:stretch>
        </p:blipFill>
        <p:spPr>
          <a:xfrm>
            <a:off x="1568120" y="830831"/>
            <a:ext cx="5245024" cy="3094187"/>
          </a:xfrm>
          <a:prstGeom prst="rect">
            <a:avLst/>
          </a:prstGeom>
        </p:spPr>
      </p:pic>
    </p:spTree>
    <p:extLst>
      <p:ext uri="{BB962C8B-B14F-4D97-AF65-F5344CB8AC3E}">
        <p14:creationId xmlns:p14="http://schemas.microsoft.com/office/powerpoint/2010/main" val="317614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48D09-8212-4940-A569-83B8A8554B68}"/>
              </a:ext>
            </a:extLst>
          </p:cNvPr>
          <p:cNvSpPr>
            <a:spLocks noGrp="1"/>
          </p:cNvSpPr>
          <p:nvPr>
            <p:ph type="title"/>
          </p:nvPr>
        </p:nvSpPr>
        <p:spPr>
          <a:xfrm>
            <a:off x="267727" y="293933"/>
            <a:ext cx="8520600" cy="434776"/>
          </a:xfrm>
        </p:spPr>
        <p:txBody>
          <a:bodyPr/>
          <a:lstStyle/>
          <a:p>
            <a:pPr algn="ctr"/>
            <a:r>
              <a:rPr lang="en-GB" sz="3200" dirty="0">
                <a:latin typeface="NTPreCursivefk" panose="03000400000000000000" pitchFamily="66" charset="0"/>
              </a:rPr>
              <a:t>What are the SATs? </a:t>
            </a:r>
          </a:p>
        </p:txBody>
      </p:sp>
      <p:sp>
        <p:nvSpPr>
          <p:cNvPr id="3" name="Text Placeholder 2">
            <a:extLst>
              <a:ext uri="{FF2B5EF4-FFF2-40B4-BE49-F238E27FC236}">
                <a16:creationId xmlns:a16="http://schemas.microsoft.com/office/drawing/2014/main" id="{56103980-1C0A-42FB-A6A8-22E664322B67}"/>
              </a:ext>
            </a:extLst>
          </p:cNvPr>
          <p:cNvSpPr>
            <a:spLocks noGrp="1"/>
          </p:cNvSpPr>
          <p:nvPr>
            <p:ph type="body" idx="1"/>
          </p:nvPr>
        </p:nvSpPr>
        <p:spPr>
          <a:xfrm>
            <a:off x="394828" y="913111"/>
            <a:ext cx="8520600" cy="4033589"/>
          </a:xfrm>
        </p:spPr>
        <p:txBody>
          <a:bodyPr/>
          <a:lstStyle/>
          <a:p>
            <a:r>
              <a:rPr lang="en-GB" sz="1800" dirty="0">
                <a:latin typeface="NTPreCursivefk" panose="03000400000000000000" pitchFamily="66" charset="0"/>
              </a:rPr>
              <a:t>SATs are the Standardised Assessment Tests that are given to children at the end of Key Stage 2. </a:t>
            </a:r>
          </a:p>
          <a:p>
            <a:r>
              <a:rPr lang="en-GB" sz="1800" dirty="0">
                <a:latin typeface="NTPreCursivefk" panose="03000400000000000000" pitchFamily="66" charset="0"/>
              </a:rPr>
              <a:t>The SATs take place over four days, starting on </a:t>
            </a:r>
            <a:r>
              <a:rPr lang="en-GB" sz="1800" dirty="0">
                <a:solidFill>
                  <a:srgbClr val="283593"/>
                </a:solidFill>
                <a:latin typeface="NTPreCursivefk" panose="03000400000000000000" pitchFamily="66" charset="0"/>
              </a:rPr>
              <a:t>Monday 9</a:t>
            </a:r>
            <a:r>
              <a:rPr lang="en-GB" sz="1800" baseline="30000" dirty="0">
                <a:solidFill>
                  <a:srgbClr val="283593"/>
                </a:solidFill>
                <a:latin typeface="NTPreCursivefk" panose="03000400000000000000" pitchFamily="66" charset="0"/>
              </a:rPr>
              <a:t>th</a:t>
            </a:r>
            <a:r>
              <a:rPr lang="en-GB" sz="1800" dirty="0">
                <a:solidFill>
                  <a:srgbClr val="283593"/>
                </a:solidFill>
                <a:latin typeface="NTPreCursivefk" panose="03000400000000000000" pitchFamily="66" charset="0"/>
              </a:rPr>
              <a:t> May </a:t>
            </a:r>
            <a:r>
              <a:rPr lang="en-GB" sz="1800" dirty="0">
                <a:latin typeface="NTPreCursivefk" panose="03000400000000000000" pitchFamily="66" charset="0"/>
              </a:rPr>
              <a:t>ending on </a:t>
            </a:r>
            <a:r>
              <a:rPr lang="en-GB" sz="1800" dirty="0">
                <a:solidFill>
                  <a:srgbClr val="283593"/>
                </a:solidFill>
                <a:latin typeface="NTPreCursivefk" panose="03000400000000000000" pitchFamily="66" charset="0"/>
              </a:rPr>
              <a:t>Thursday 12</a:t>
            </a:r>
            <a:r>
              <a:rPr lang="en-GB" sz="1800" baseline="30000" dirty="0">
                <a:solidFill>
                  <a:srgbClr val="283593"/>
                </a:solidFill>
                <a:latin typeface="NTPreCursivefk" panose="03000400000000000000" pitchFamily="66" charset="0"/>
              </a:rPr>
              <a:t>th</a:t>
            </a:r>
            <a:r>
              <a:rPr lang="en-GB" sz="1800" dirty="0">
                <a:solidFill>
                  <a:srgbClr val="283593"/>
                </a:solidFill>
                <a:latin typeface="NTPreCursivefk" panose="03000400000000000000" pitchFamily="66" charset="0"/>
              </a:rPr>
              <a:t> May.</a:t>
            </a:r>
          </a:p>
          <a:p>
            <a:r>
              <a:rPr lang="en-GB" sz="1800" dirty="0">
                <a:latin typeface="NTPreCursivefk" panose="03000400000000000000" pitchFamily="66" charset="0"/>
              </a:rPr>
              <a:t>The SATs papers consist of</a:t>
            </a:r>
            <a:r>
              <a:rPr lang="en-GB" sz="1800" dirty="0" smtClean="0">
                <a:latin typeface="NTPreCursivefk" panose="03000400000000000000" pitchFamily="66" charset="0"/>
              </a:rPr>
              <a:t>:</a:t>
            </a:r>
          </a:p>
          <a:p>
            <a:endParaRPr lang="en-GB" sz="1800" dirty="0">
              <a:latin typeface="NTPreCursivefk" panose="03000400000000000000" pitchFamily="66" charset="0"/>
            </a:endParaRPr>
          </a:p>
          <a:p>
            <a:endParaRPr lang="en-GB" sz="1800" dirty="0" smtClean="0">
              <a:latin typeface="NTPreCursivefk" panose="03000400000000000000" pitchFamily="66" charset="0"/>
            </a:endParaRPr>
          </a:p>
          <a:p>
            <a:endParaRPr lang="en-GB" sz="1800" dirty="0">
              <a:latin typeface="NTPreCursivefk" panose="03000400000000000000" pitchFamily="66" charset="0"/>
            </a:endParaRPr>
          </a:p>
          <a:p>
            <a:endParaRPr lang="en-GB" sz="1800" dirty="0" smtClean="0">
              <a:latin typeface="NTPreCursivefk" panose="03000400000000000000" pitchFamily="66" charset="0"/>
            </a:endParaRPr>
          </a:p>
          <a:p>
            <a:endParaRPr lang="en-GB" sz="1800" dirty="0">
              <a:latin typeface="NTPreCursivefk" panose="03000400000000000000" pitchFamily="66" charset="0"/>
            </a:endParaRPr>
          </a:p>
          <a:p>
            <a:pPr marL="457200" marR="0" lvl="0" indent="-342900" algn="l" defTabSz="914400" rtl="0" eaLnBrk="1" fontAlgn="auto" latinLnBrk="0" hangingPunct="1">
              <a:lnSpc>
                <a:spcPct val="115000"/>
              </a:lnSpc>
              <a:spcBef>
                <a:spcPts val="0"/>
              </a:spcBef>
              <a:spcAft>
                <a:spcPts val="0"/>
              </a:spcAft>
              <a:buClr>
                <a:srgbClr val="595959"/>
              </a:buClr>
              <a:buSzPts val="1800"/>
              <a:buFont typeface="Nunito"/>
              <a:buChar char="●"/>
              <a:tabLst/>
              <a:defRPr/>
            </a:pPr>
            <a:r>
              <a:rPr kumimoji="0" lang="en-GB" sz="1800" b="0" i="0" u="none" strike="noStrike" kern="0" cap="none" spc="0" normalizeH="0" baseline="0" noProof="0" dirty="0" smtClean="0">
                <a:ln>
                  <a:noFill/>
                </a:ln>
                <a:solidFill>
                  <a:srgbClr val="000000"/>
                </a:solidFill>
                <a:effectLst/>
                <a:uLnTx/>
                <a:uFillTx/>
                <a:latin typeface="NTPreCursivefk" panose="03000400000000000000" pitchFamily="66" charset="0"/>
                <a:sym typeface="Nunito"/>
              </a:rPr>
              <a:t>Writing </a:t>
            </a:r>
            <a:r>
              <a:rPr kumimoji="0" lang="en-GB" sz="1800" b="0" i="0" u="none" strike="noStrike" kern="0" cap="none" spc="0" normalizeH="0" baseline="0" noProof="0" dirty="0">
                <a:ln>
                  <a:noFill/>
                </a:ln>
                <a:solidFill>
                  <a:srgbClr val="000000"/>
                </a:solidFill>
                <a:effectLst/>
                <a:uLnTx/>
                <a:uFillTx/>
                <a:latin typeface="NTPreCursivefk" panose="03000400000000000000" pitchFamily="66" charset="0"/>
                <a:sym typeface="Nunito"/>
              </a:rPr>
              <a:t>is assessed using evidence collected throughout Year 6. There is no Year 6 SATs writing test. </a:t>
            </a:r>
          </a:p>
          <a:p>
            <a:pPr marL="114300" marR="0" lvl="0" indent="0" algn="l" defTabSz="914400" rtl="0" eaLnBrk="1" fontAlgn="auto" latinLnBrk="0" hangingPunct="1">
              <a:lnSpc>
                <a:spcPct val="115000"/>
              </a:lnSpc>
              <a:spcBef>
                <a:spcPts val="0"/>
              </a:spcBef>
              <a:spcAft>
                <a:spcPts val="0"/>
              </a:spcAft>
              <a:buClr>
                <a:srgbClr val="595959"/>
              </a:buClr>
              <a:buSzPts val="1800"/>
              <a:buNone/>
              <a:tabLst/>
              <a:defRPr/>
            </a:pPr>
            <a:r>
              <a:rPr kumimoji="0" lang="en-GB" sz="1100" b="0" i="1" u="none" strike="noStrike" kern="0" cap="none" spc="0" normalizeH="0" baseline="0" dirty="0">
                <a:ln>
                  <a:noFill/>
                </a:ln>
                <a:solidFill>
                  <a:srgbClr val="000000"/>
                </a:solidFill>
                <a:effectLst/>
                <a:uLnTx/>
                <a:uFillTx/>
                <a:latin typeface="NTPreCursivefk" panose="03000400000000000000" pitchFamily="66" charset="0"/>
                <a:ea typeface="Arial"/>
                <a:cs typeface="Arial"/>
                <a:sym typeface="Arial"/>
              </a:rPr>
              <a:t>The key stage 2 tests will be taken on set dates unless your child is absent, in which case they may be able to take them up to 5 school days afterwards.</a:t>
            </a:r>
            <a:endParaRPr kumimoji="0" lang="en-GB" sz="1200" b="0" i="0" u="none" strike="noStrike" kern="0" cap="none" spc="0" normalizeH="0" baseline="0" dirty="0">
              <a:ln>
                <a:noFill/>
              </a:ln>
              <a:solidFill>
                <a:srgbClr val="000000"/>
              </a:solidFill>
              <a:effectLst/>
              <a:uLnTx/>
              <a:uFillTx/>
              <a:latin typeface="NTPreCursivefk" panose="03000400000000000000" pitchFamily="66" charset="0"/>
              <a:sym typeface="Nunito"/>
            </a:endParaRPr>
          </a:p>
        </p:txBody>
      </p:sp>
      <p:sp>
        <p:nvSpPr>
          <p:cNvPr id="4" name="Slide Number Placeholder 3">
            <a:extLst>
              <a:ext uri="{FF2B5EF4-FFF2-40B4-BE49-F238E27FC236}">
                <a16:creationId xmlns:a16="http://schemas.microsoft.com/office/drawing/2014/main" id="{1E03E430-207B-4F9B-B8E8-7F55E45BBAFE}"/>
              </a:ext>
            </a:extLst>
          </p:cNvPr>
          <p:cNvSpPr>
            <a:spLocks noGrp="1"/>
          </p:cNvSpPr>
          <p:nvPr>
            <p:ph type="sldNum" idx="12"/>
          </p:nvPr>
        </p:nvSpPr>
        <p:spPr>
          <a:xfrm>
            <a:off x="8522335" y="4749900"/>
            <a:ext cx="548700" cy="393600"/>
          </a:xfrm>
        </p:spPr>
        <p:txBody>
          <a:bodyPr/>
          <a:lstStyle/>
          <a:p>
            <a:fld id="{00000000-1234-1234-1234-123412341234}" type="slidenum">
              <a:rPr lang="en" sz="1050" smtClean="0">
                <a:latin typeface="NTPreCursivefk" panose="03000400000000000000" pitchFamily="66" charset="0"/>
              </a:rPr>
              <a:pPr/>
              <a:t>3</a:t>
            </a:fld>
            <a:endParaRPr lang="en" sz="1050">
              <a:latin typeface="NTPreCursivefk" panose="03000400000000000000" pitchFamily="66"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276754773"/>
              </p:ext>
            </p:extLst>
          </p:nvPr>
        </p:nvGraphicFramePr>
        <p:xfrm>
          <a:off x="847896" y="2197618"/>
          <a:ext cx="7215448" cy="1044446"/>
        </p:xfrm>
        <a:graphic>
          <a:graphicData uri="http://schemas.openxmlformats.org/drawingml/2006/table">
            <a:tbl>
              <a:tblPr firstRow="1" bandRow="1">
                <a:tableStyleId>{5C22544A-7EE6-4342-B048-85BDC9FD1C3A}</a:tableStyleId>
              </a:tblPr>
              <a:tblGrid>
                <a:gridCol w="1803862">
                  <a:extLst>
                    <a:ext uri="{9D8B030D-6E8A-4147-A177-3AD203B41FA5}">
                      <a16:colId xmlns:a16="http://schemas.microsoft.com/office/drawing/2014/main" val="3324080177"/>
                    </a:ext>
                  </a:extLst>
                </a:gridCol>
                <a:gridCol w="1803862">
                  <a:extLst>
                    <a:ext uri="{9D8B030D-6E8A-4147-A177-3AD203B41FA5}">
                      <a16:colId xmlns:a16="http://schemas.microsoft.com/office/drawing/2014/main" val="86235937"/>
                    </a:ext>
                  </a:extLst>
                </a:gridCol>
                <a:gridCol w="1803862">
                  <a:extLst>
                    <a:ext uri="{9D8B030D-6E8A-4147-A177-3AD203B41FA5}">
                      <a16:colId xmlns:a16="http://schemas.microsoft.com/office/drawing/2014/main" val="3411163518"/>
                    </a:ext>
                  </a:extLst>
                </a:gridCol>
                <a:gridCol w="1803862">
                  <a:extLst>
                    <a:ext uri="{9D8B030D-6E8A-4147-A177-3AD203B41FA5}">
                      <a16:colId xmlns:a16="http://schemas.microsoft.com/office/drawing/2014/main" val="2201235648"/>
                    </a:ext>
                  </a:extLst>
                </a:gridCol>
              </a:tblGrid>
              <a:tr h="335965">
                <a:tc>
                  <a:txBody>
                    <a:bodyPr/>
                    <a:lstStyle/>
                    <a:p>
                      <a:pPr algn="ctr"/>
                      <a:r>
                        <a:rPr lang="en-GB" sz="1800" dirty="0" smtClean="0">
                          <a:latin typeface="NTPreCursivefk" panose="03000400000000000000" pitchFamily="66" charset="0"/>
                        </a:rPr>
                        <a:t>Monday</a:t>
                      </a:r>
                      <a:endParaRPr lang="en-GB" sz="1800" dirty="0">
                        <a:latin typeface="NTPreCursivefk" panose="03000400000000000000" pitchFamily="66" charset="0"/>
                      </a:endParaRPr>
                    </a:p>
                  </a:txBody>
                  <a:tcPr/>
                </a:tc>
                <a:tc>
                  <a:txBody>
                    <a:bodyPr/>
                    <a:lstStyle/>
                    <a:p>
                      <a:pPr algn="ctr"/>
                      <a:r>
                        <a:rPr lang="en-GB" sz="1800" dirty="0" smtClean="0">
                          <a:latin typeface="NTPreCursivefk" panose="03000400000000000000" pitchFamily="66" charset="0"/>
                        </a:rPr>
                        <a:t>Tuesday</a:t>
                      </a:r>
                      <a:endParaRPr lang="en-GB" sz="1800" dirty="0">
                        <a:latin typeface="NTPreCursivefk" panose="03000400000000000000" pitchFamily="66" charset="0"/>
                      </a:endParaRPr>
                    </a:p>
                  </a:txBody>
                  <a:tcPr/>
                </a:tc>
                <a:tc>
                  <a:txBody>
                    <a:bodyPr/>
                    <a:lstStyle/>
                    <a:p>
                      <a:pPr algn="ctr"/>
                      <a:r>
                        <a:rPr lang="en-GB" sz="1800" dirty="0" smtClean="0">
                          <a:latin typeface="NTPreCursivefk" panose="03000400000000000000" pitchFamily="66" charset="0"/>
                        </a:rPr>
                        <a:t>Wednesday</a:t>
                      </a:r>
                      <a:endParaRPr lang="en-GB" sz="1800" dirty="0">
                        <a:latin typeface="NTPreCursivefk" panose="03000400000000000000" pitchFamily="66" charset="0"/>
                      </a:endParaRPr>
                    </a:p>
                  </a:txBody>
                  <a:tcPr/>
                </a:tc>
                <a:tc>
                  <a:txBody>
                    <a:bodyPr/>
                    <a:lstStyle/>
                    <a:p>
                      <a:pPr algn="ctr"/>
                      <a:r>
                        <a:rPr lang="en-GB" sz="1800" dirty="0" smtClean="0">
                          <a:latin typeface="NTPreCursivefk" panose="03000400000000000000" pitchFamily="66" charset="0"/>
                        </a:rPr>
                        <a:t>Thursday</a:t>
                      </a:r>
                      <a:endParaRPr lang="en-GB" sz="1800" dirty="0">
                        <a:latin typeface="NTPreCursivefk" panose="03000400000000000000" pitchFamily="66" charset="0"/>
                      </a:endParaRPr>
                    </a:p>
                  </a:txBody>
                  <a:tcPr/>
                </a:tc>
                <a:extLst>
                  <a:ext uri="{0D108BD9-81ED-4DB2-BD59-A6C34878D82A}">
                    <a16:rowId xmlns:a16="http://schemas.microsoft.com/office/drawing/2014/main" val="844675579"/>
                  </a:ext>
                </a:extLst>
              </a:tr>
              <a:tr h="678686">
                <a:tc>
                  <a:txBody>
                    <a:bodyPr/>
                    <a:lstStyle/>
                    <a:p>
                      <a:pPr algn="ctr"/>
                      <a:r>
                        <a:rPr lang="en-GB" sz="1800" dirty="0" smtClean="0">
                          <a:latin typeface="NTPreCursivefk" panose="03000400000000000000" pitchFamily="66" charset="0"/>
                        </a:rPr>
                        <a:t>GPS</a:t>
                      </a:r>
                      <a:r>
                        <a:rPr lang="en-GB" sz="1800" baseline="0" dirty="0" smtClean="0">
                          <a:latin typeface="NTPreCursivefk" panose="03000400000000000000" pitchFamily="66" charset="0"/>
                        </a:rPr>
                        <a:t> (45mins)</a:t>
                      </a:r>
                    </a:p>
                    <a:p>
                      <a:pPr algn="ctr"/>
                      <a:r>
                        <a:rPr lang="en-GB" sz="1800" baseline="0" dirty="0" smtClean="0">
                          <a:latin typeface="NTPreCursivefk" panose="03000400000000000000" pitchFamily="66" charset="0"/>
                        </a:rPr>
                        <a:t>Spelling (15mins)</a:t>
                      </a:r>
                      <a:endParaRPr lang="en-GB" sz="1800" dirty="0">
                        <a:latin typeface="NTPreCursivefk" panose="03000400000000000000" pitchFamily="66" charset="0"/>
                      </a:endParaRPr>
                    </a:p>
                  </a:txBody>
                  <a:tcPr/>
                </a:tc>
                <a:tc>
                  <a:txBody>
                    <a:bodyPr/>
                    <a:lstStyle/>
                    <a:p>
                      <a:pPr algn="ctr"/>
                      <a:r>
                        <a:rPr lang="en-GB" sz="1800" dirty="0" smtClean="0">
                          <a:latin typeface="NTPreCursivefk" panose="03000400000000000000" pitchFamily="66" charset="0"/>
                        </a:rPr>
                        <a:t>Reading (60 </a:t>
                      </a:r>
                      <a:r>
                        <a:rPr lang="en-GB" sz="1800" dirty="0" err="1" smtClean="0">
                          <a:latin typeface="NTPreCursivefk" panose="03000400000000000000" pitchFamily="66" charset="0"/>
                        </a:rPr>
                        <a:t>mins</a:t>
                      </a:r>
                      <a:r>
                        <a:rPr lang="en-GB" sz="1800" dirty="0" smtClean="0">
                          <a:latin typeface="NTPreCursivefk" panose="03000400000000000000" pitchFamily="66" charset="0"/>
                        </a:rPr>
                        <a:t>)</a:t>
                      </a:r>
                      <a:endParaRPr lang="en-GB" sz="1800" dirty="0">
                        <a:latin typeface="NTPreCursivefk" panose="03000400000000000000" pitchFamily="66" charset="0"/>
                      </a:endParaRPr>
                    </a:p>
                  </a:txBody>
                  <a:tcPr/>
                </a:tc>
                <a:tc>
                  <a:txBody>
                    <a:bodyPr/>
                    <a:lstStyle/>
                    <a:p>
                      <a:pPr algn="ctr"/>
                      <a:r>
                        <a:rPr lang="en-GB" sz="1800" dirty="0" smtClean="0">
                          <a:latin typeface="NTPreCursivefk" panose="03000400000000000000" pitchFamily="66" charset="0"/>
                        </a:rPr>
                        <a:t>Maths 1 (30 </a:t>
                      </a:r>
                      <a:r>
                        <a:rPr lang="en-GB" sz="1800" dirty="0" err="1" smtClean="0">
                          <a:latin typeface="NTPreCursivefk" panose="03000400000000000000" pitchFamily="66" charset="0"/>
                        </a:rPr>
                        <a:t>mins</a:t>
                      </a:r>
                      <a:r>
                        <a:rPr lang="en-GB" sz="1800" dirty="0" smtClean="0">
                          <a:latin typeface="NTPreCursivefk" panose="03000400000000000000" pitchFamily="66" charset="0"/>
                        </a:rPr>
                        <a:t>)</a:t>
                      </a:r>
                    </a:p>
                    <a:p>
                      <a:pPr algn="ctr"/>
                      <a:r>
                        <a:rPr lang="en-GB" sz="1800" dirty="0" smtClean="0">
                          <a:latin typeface="NTPreCursivefk" panose="03000400000000000000" pitchFamily="66" charset="0"/>
                        </a:rPr>
                        <a:t>Maths 2 (40 </a:t>
                      </a:r>
                      <a:r>
                        <a:rPr lang="en-GB" sz="1800" dirty="0" err="1" smtClean="0">
                          <a:latin typeface="NTPreCursivefk" panose="03000400000000000000" pitchFamily="66" charset="0"/>
                        </a:rPr>
                        <a:t>mins</a:t>
                      </a:r>
                      <a:r>
                        <a:rPr lang="en-GB" sz="1800" dirty="0" smtClean="0">
                          <a:latin typeface="NTPreCursivefk" panose="03000400000000000000" pitchFamily="66" charset="0"/>
                        </a:rPr>
                        <a:t>)</a:t>
                      </a:r>
                      <a:endParaRPr lang="en-GB" sz="1800" dirty="0">
                        <a:latin typeface="NTPreCursivefk" panose="03000400000000000000" pitchFamily="66" charset="0"/>
                      </a:endParaRPr>
                    </a:p>
                  </a:txBody>
                  <a:tcPr/>
                </a:tc>
                <a:tc>
                  <a:txBody>
                    <a:bodyPr/>
                    <a:lstStyle/>
                    <a:p>
                      <a:pPr algn="ctr"/>
                      <a:r>
                        <a:rPr lang="en-GB" sz="1800" dirty="0" smtClean="0">
                          <a:latin typeface="NTPreCursivefk" panose="03000400000000000000" pitchFamily="66" charset="0"/>
                        </a:rPr>
                        <a:t>Maths 3 (40 </a:t>
                      </a:r>
                      <a:r>
                        <a:rPr lang="en-GB" sz="1800" dirty="0" err="1" smtClean="0">
                          <a:latin typeface="NTPreCursivefk" panose="03000400000000000000" pitchFamily="66" charset="0"/>
                        </a:rPr>
                        <a:t>mins</a:t>
                      </a:r>
                      <a:r>
                        <a:rPr lang="en-GB" sz="1800" dirty="0" smtClean="0">
                          <a:latin typeface="NTPreCursivefk" panose="03000400000000000000" pitchFamily="66" charset="0"/>
                        </a:rPr>
                        <a:t>)</a:t>
                      </a:r>
                      <a:endParaRPr lang="en-GB" sz="1800" dirty="0">
                        <a:latin typeface="NTPreCursivefk" panose="03000400000000000000" pitchFamily="66" charset="0"/>
                      </a:endParaRPr>
                    </a:p>
                  </a:txBody>
                  <a:tcPr/>
                </a:tc>
                <a:extLst>
                  <a:ext uri="{0D108BD9-81ED-4DB2-BD59-A6C34878D82A}">
                    <a16:rowId xmlns:a16="http://schemas.microsoft.com/office/drawing/2014/main" val="2184875173"/>
                  </a:ext>
                </a:extLst>
              </a:tr>
            </a:tbl>
          </a:graphicData>
        </a:graphic>
      </p:graphicFrame>
    </p:spTree>
    <p:extLst>
      <p:ext uri="{BB962C8B-B14F-4D97-AF65-F5344CB8AC3E}">
        <p14:creationId xmlns:p14="http://schemas.microsoft.com/office/powerpoint/2010/main" val="200940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Effect transition="in" filter="fade">
                                      <p:cBhvr>
                                        <p:cTn id="25"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DE5FF-3D46-4346-8ED5-FFC1BA5C83C5}"/>
              </a:ext>
            </a:extLst>
          </p:cNvPr>
          <p:cNvSpPr>
            <a:spLocks noGrp="1"/>
          </p:cNvSpPr>
          <p:nvPr>
            <p:ph type="title"/>
          </p:nvPr>
        </p:nvSpPr>
        <p:spPr/>
        <p:txBody>
          <a:bodyPr/>
          <a:lstStyle/>
          <a:p>
            <a:r>
              <a:rPr lang="en-GB" sz="2400" dirty="0">
                <a:latin typeface="NTPreCursivefk" panose="03000400000000000000" pitchFamily="66" charset="0"/>
              </a:rPr>
              <a:t>When and how the SATs are completed</a:t>
            </a:r>
          </a:p>
        </p:txBody>
      </p:sp>
      <p:sp>
        <p:nvSpPr>
          <p:cNvPr id="3" name="Text Placeholder 2">
            <a:extLst>
              <a:ext uri="{FF2B5EF4-FFF2-40B4-BE49-F238E27FC236}">
                <a16:creationId xmlns:a16="http://schemas.microsoft.com/office/drawing/2014/main" id="{FC313F71-6D3C-4F11-94CD-6EDBD9291EF5}"/>
              </a:ext>
            </a:extLst>
          </p:cNvPr>
          <p:cNvSpPr>
            <a:spLocks noGrp="1"/>
          </p:cNvSpPr>
          <p:nvPr>
            <p:ph type="body" idx="1"/>
          </p:nvPr>
        </p:nvSpPr>
        <p:spPr/>
        <p:txBody>
          <a:bodyPr/>
          <a:lstStyle/>
          <a:p>
            <a:r>
              <a:rPr lang="en-GB" sz="2000" dirty="0">
                <a:latin typeface="NTPreCursivefk" panose="03000400000000000000" pitchFamily="66" charset="0"/>
              </a:rPr>
              <a:t>The tests take place during normal school hours, under exam conditions. </a:t>
            </a:r>
            <a:endParaRPr lang="en-GB" sz="2000" dirty="0" smtClean="0">
              <a:latin typeface="NTPreCursivefk" panose="03000400000000000000" pitchFamily="66" charset="0"/>
            </a:endParaRPr>
          </a:p>
          <a:p>
            <a:r>
              <a:rPr lang="en-GB" sz="2000" dirty="0" smtClean="0">
                <a:latin typeface="NTPreCursivefk" panose="03000400000000000000" pitchFamily="66" charset="0"/>
              </a:rPr>
              <a:t>Each morning, the children will have a soft start to the day where breakfast will be provided.</a:t>
            </a:r>
            <a:endParaRPr lang="en-GB" sz="2000" dirty="0">
              <a:latin typeface="NTPreCursivefk" panose="03000400000000000000" pitchFamily="66" charset="0"/>
            </a:endParaRPr>
          </a:p>
          <a:p>
            <a:r>
              <a:rPr lang="en-GB" sz="2000" dirty="0">
                <a:latin typeface="NTPreCursivefk" panose="03000400000000000000" pitchFamily="66" charset="0"/>
              </a:rPr>
              <a:t>Children are not allowed to talk to each other from the moment the assessments are handed out until they are collected at the end of the test. </a:t>
            </a:r>
          </a:p>
          <a:p>
            <a:r>
              <a:rPr lang="en-GB" sz="2000" dirty="0">
                <a:latin typeface="NTPreCursivefk" panose="03000400000000000000" pitchFamily="66" charset="0"/>
              </a:rPr>
              <a:t>After the tests are completed, the papers are sent away to be marked </a:t>
            </a:r>
            <a:r>
              <a:rPr lang="en-GB" sz="2000" dirty="0">
                <a:solidFill>
                  <a:srgbClr val="283593"/>
                </a:solidFill>
                <a:latin typeface="NTPreCursivefk" panose="03000400000000000000" pitchFamily="66" charset="0"/>
              </a:rPr>
              <a:t>externally</a:t>
            </a:r>
            <a:r>
              <a:rPr lang="en-GB" sz="2000" dirty="0">
                <a:latin typeface="NTPreCursivefk" panose="03000400000000000000" pitchFamily="66" charset="0"/>
              </a:rPr>
              <a:t>. </a:t>
            </a:r>
          </a:p>
          <a:p>
            <a:r>
              <a:rPr lang="en-GB" sz="2000" dirty="0">
                <a:latin typeface="NTPreCursivefk" panose="03000400000000000000" pitchFamily="66" charset="0"/>
              </a:rPr>
              <a:t>The results are then sent to the school in July. </a:t>
            </a:r>
          </a:p>
          <a:p>
            <a:r>
              <a:rPr lang="en-GB" sz="2000" dirty="0">
                <a:latin typeface="NTPreCursivefk" panose="03000400000000000000" pitchFamily="66" charset="0"/>
              </a:rPr>
              <a:t>Each test lasts no longer than 60 minutes: </a:t>
            </a:r>
          </a:p>
        </p:txBody>
      </p:sp>
      <p:sp>
        <p:nvSpPr>
          <p:cNvPr id="4" name="Slide Number Placeholder 3">
            <a:extLst>
              <a:ext uri="{FF2B5EF4-FFF2-40B4-BE49-F238E27FC236}">
                <a16:creationId xmlns:a16="http://schemas.microsoft.com/office/drawing/2014/main" id="{CF2C5B0C-4EBD-493E-9998-063167204C39}"/>
              </a:ext>
            </a:extLst>
          </p:cNvPr>
          <p:cNvSpPr>
            <a:spLocks noGrp="1"/>
          </p:cNvSpPr>
          <p:nvPr>
            <p:ph type="sldNum" idx="12"/>
          </p:nvPr>
        </p:nvSpPr>
        <p:spPr/>
        <p:txBody>
          <a:bodyPr/>
          <a:lstStyle/>
          <a:p>
            <a:fld id="{00000000-1234-1234-1234-123412341234}" type="slidenum">
              <a:rPr lang="en" smtClean="0"/>
              <a:pPr/>
              <a:t>4</a:t>
            </a:fld>
            <a:endParaRPr lang="en"/>
          </a:p>
        </p:txBody>
      </p:sp>
    </p:spTree>
    <p:extLst>
      <p:ext uri="{BB962C8B-B14F-4D97-AF65-F5344CB8AC3E}">
        <p14:creationId xmlns:p14="http://schemas.microsoft.com/office/powerpoint/2010/main" val="2568652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8EB87-34E2-4FA1-BF4C-1A73D8B2D8D7}"/>
              </a:ext>
            </a:extLst>
          </p:cNvPr>
          <p:cNvSpPr>
            <a:spLocks noGrp="1"/>
          </p:cNvSpPr>
          <p:nvPr>
            <p:ph type="title"/>
          </p:nvPr>
        </p:nvSpPr>
        <p:spPr/>
        <p:txBody>
          <a:bodyPr/>
          <a:lstStyle/>
          <a:p>
            <a:pPr algn="ctr"/>
            <a:r>
              <a:rPr lang="en-GB" sz="3200" dirty="0">
                <a:latin typeface="NTPreCursivefk" panose="03000400000000000000" pitchFamily="66" charset="0"/>
              </a:rPr>
              <a:t>The results</a:t>
            </a:r>
          </a:p>
        </p:txBody>
      </p:sp>
      <p:sp>
        <p:nvSpPr>
          <p:cNvPr id="3" name="Text Placeholder 2">
            <a:extLst>
              <a:ext uri="{FF2B5EF4-FFF2-40B4-BE49-F238E27FC236}">
                <a16:creationId xmlns:a16="http://schemas.microsoft.com/office/drawing/2014/main" id="{3E834413-BBEC-4484-B7A4-0F7F630A4700}"/>
              </a:ext>
            </a:extLst>
          </p:cNvPr>
          <p:cNvSpPr>
            <a:spLocks noGrp="1"/>
          </p:cNvSpPr>
          <p:nvPr>
            <p:ph type="body" idx="1"/>
          </p:nvPr>
        </p:nvSpPr>
        <p:spPr/>
        <p:txBody>
          <a:bodyPr/>
          <a:lstStyle/>
          <a:p>
            <a:pPr marL="114300" indent="0">
              <a:buNone/>
            </a:pPr>
            <a:r>
              <a:rPr lang="en-GB" sz="1800" dirty="0">
                <a:latin typeface="NTPreCursivefk" panose="03000400000000000000" pitchFamily="66" charset="0"/>
              </a:rPr>
              <a:t>Tests are marked externally. Once marked, the tests will be given the following scores:</a:t>
            </a:r>
          </a:p>
          <a:p>
            <a:r>
              <a:rPr lang="en-GB" sz="1800" dirty="0">
                <a:latin typeface="NTPreCursivefk" panose="03000400000000000000" pitchFamily="66" charset="0"/>
              </a:rPr>
              <a:t>A raw score (total number of marks achieved for each paper);</a:t>
            </a:r>
          </a:p>
          <a:p>
            <a:r>
              <a:rPr lang="en-GB" sz="1800" dirty="0">
                <a:latin typeface="NTPreCursivefk" panose="03000400000000000000" pitchFamily="66" charset="0"/>
              </a:rPr>
              <a:t>A scaled score (see below);</a:t>
            </a:r>
          </a:p>
          <a:p>
            <a:r>
              <a:rPr lang="en-GB" sz="1800" dirty="0">
                <a:latin typeface="NTPreCursivefk" panose="03000400000000000000" pitchFamily="66" charset="0"/>
              </a:rPr>
              <a:t>A judgement on if the National Standard has been met. </a:t>
            </a:r>
          </a:p>
          <a:p>
            <a:endParaRPr lang="en-GB" sz="1800" dirty="0">
              <a:latin typeface="NTPreCursivefk" panose="03000400000000000000" pitchFamily="66" charset="0"/>
            </a:endParaRPr>
          </a:p>
          <a:p>
            <a:pPr marL="114300" indent="0">
              <a:buNone/>
            </a:pPr>
            <a:r>
              <a:rPr lang="en-GB" sz="1800" dirty="0">
                <a:latin typeface="NTPreCursivefk" panose="03000400000000000000" pitchFamily="66" charset="0"/>
              </a:rPr>
              <a:t>After marking each test, the external marker will convert the raw score to a scaled score. Even though the tests are made to the same standard each year, the questions must be different. This means the difficulty of the tests may vary. Scaled scores ensures an accurate comparison of performance over time.</a:t>
            </a:r>
          </a:p>
          <a:p>
            <a:pPr marL="114300" indent="0">
              <a:buNone/>
            </a:pPr>
            <a:endParaRPr lang="en-GB" sz="1800" dirty="0">
              <a:latin typeface="NTPreCursivefk" panose="03000400000000000000" pitchFamily="66" charset="0"/>
            </a:endParaRPr>
          </a:p>
          <a:p>
            <a:pPr marL="114300" indent="0">
              <a:buNone/>
            </a:pPr>
            <a:r>
              <a:rPr lang="en-GB" sz="1800" dirty="0">
                <a:latin typeface="NTPreCursivefk" panose="03000400000000000000" pitchFamily="66" charset="0"/>
              </a:rPr>
              <a:t>Scaled scores range from 80 to 120. </a:t>
            </a:r>
          </a:p>
          <a:p>
            <a:pPr marL="114300" indent="0">
              <a:buNone/>
            </a:pPr>
            <a:r>
              <a:rPr lang="en-GB" sz="1800" dirty="0">
                <a:solidFill>
                  <a:srgbClr val="283593"/>
                </a:solidFill>
                <a:latin typeface="NTPreCursivefk" panose="03000400000000000000" pitchFamily="66" charset="0"/>
              </a:rPr>
              <a:t>A scaled score of 100 or more shows the pupil is meeting the National Standard. </a:t>
            </a:r>
          </a:p>
        </p:txBody>
      </p:sp>
      <p:sp>
        <p:nvSpPr>
          <p:cNvPr id="4" name="Slide Number Placeholder 3">
            <a:extLst>
              <a:ext uri="{FF2B5EF4-FFF2-40B4-BE49-F238E27FC236}">
                <a16:creationId xmlns:a16="http://schemas.microsoft.com/office/drawing/2014/main" id="{B1E5C3B9-0714-42EF-9E79-93F44F8F6E3B}"/>
              </a:ext>
            </a:extLst>
          </p:cNvPr>
          <p:cNvSpPr>
            <a:spLocks noGrp="1"/>
          </p:cNvSpPr>
          <p:nvPr>
            <p:ph type="sldNum" idx="12"/>
          </p:nvPr>
        </p:nvSpPr>
        <p:spPr/>
        <p:txBody>
          <a:bodyPr/>
          <a:lstStyle/>
          <a:p>
            <a:fld id="{00000000-1234-1234-1234-123412341234}" type="slidenum">
              <a:rPr lang="en" sz="1050" smtClean="0">
                <a:latin typeface="NTPreCursivefk" panose="03000400000000000000" pitchFamily="66" charset="0"/>
              </a:rPr>
              <a:pPr/>
              <a:t>5</a:t>
            </a:fld>
            <a:endParaRPr lang="en" sz="1050">
              <a:latin typeface="NTPreCursivefk" panose="03000400000000000000" pitchFamily="66" charset="0"/>
            </a:endParaRPr>
          </a:p>
        </p:txBody>
      </p:sp>
    </p:spTree>
    <p:extLst>
      <p:ext uri="{BB962C8B-B14F-4D97-AF65-F5344CB8AC3E}">
        <p14:creationId xmlns:p14="http://schemas.microsoft.com/office/powerpoint/2010/main" val="96068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fade">
                                      <p:cBhvr>
                                        <p:cTn id="10" dur="500"/>
                                        <p:tgtEl>
                                          <p:spTgt spid="3">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Effect transition="in" filter="fade">
                                      <p:cBhvr>
                                        <p:cTn id="1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0291D-AFEA-4124-B1F8-9952DA88D993}"/>
              </a:ext>
            </a:extLst>
          </p:cNvPr>
          <p:cNvSpPr>
            <a:spLocks noGrp="1"/>
          </p:cNvSpPr>
          <p:nvPr>
            <p:ph type="title"/>
          </p:nvPr>
        </p:nvSpPr>
        <p:spPr/>
        <p:txBody>
          <a:bodyPr/>
          <a:lstStyle/>
          <a:p>
            <a:pPr algn="ctr"/>
            <a:r>
              <a:rPr lang="en-GB" sz="2800" dirty="0">
                <a:latin typeface="NTPreCursivefk" panose="03000400000000000000" pitchFamily="66" charset="0"/>
              </a:rPr>
              <a:t>Spelling, Punctuation and Grammar: Monday 9</a:t>
            </a:r>
            <a:r>
              <a:rPr lang="en-GB" sz="2800" baseline="30000" dirty="0">
                <a:latin typeface="NTPreCursivefk" panose="03000400000000000000" pitchFamily="66" charset="0"/>
              </a:rPr>
              <a:t>th</a:t>
            </a:r>
            <a:r>
              <a:rPr lang="en-GB" sz="2800" dirty="0">
                <a:latin typeface="NTPreCursivefk" panose="03000400000000000000" pitchFamily="66" charset="0"/>
              </a:rPr>
              <a:t> May</a:t>
            </a:r>
          </a:p>
        </p:txBody>
      </p:sp>
      <p:sp>
        <p:nvSpPr>
          <p:cNvPr id="3" name="Text Placeholder 2">
            <a:extLst>
              <a:ext uri="{FF2B5EF4-FFF2-40B4-BE49-F238E27FC236}">
                <a16:creationId xmlns:a16="http://schemas.microsoft.com/office/drawing/2014/main" id="{A0C704FD-CCA7-4A19-AB0F-1FE779016FE4}"/>
              </a:ext>
            </a:extLst>
          </p:cNvPr>
          <p:cNvSpPr>
            <a:spLocks noGrp="1"/>
          </p:cNvSpPr>
          <p:nvPr>
            <p:ph type="body" idx="1"/>
          </p:nvPr>
        </p:nvSpPr>
        <p:spPr/>
        <p:txBody>
          <a:bodyPr/>
          <a:lstStyle/>
          <a:p>
            <a:pPr marL="114300" indent="0">
              <a:buNone/>
            </a:pPr>
            <a:r>
              <a:rPr lang="en-GB" sz="2400" dirty="0">
                <a:latin typeface="NTPreCursivefk" panose="03000400000000000000" pitchFamily="66" charset="0"/>
              </a:rPr>
              <a:t>Spelling, Punctuation and Grammar consists of two papers.</a:t>
            </a:r>
          </a:p>
          <a:p>
            <a:pPr marL="114300" indent="0">
              <a:buNone/>
            </a:pPr>
            <a:endParaRPr lang="en-GB" sz="2400" dirty="0">
              <a:latin typeface="NTPreCursivefk" panose="03000400000000000000" pitchFamily="66" charset="0"/>
            </a:endParaRPr>
          </a:p>
          <a:p>
            <a:r>
              <a:rPr lang="en-GB" sz="2400" dirty="0">
                <a:latin typeface="NTPreCursivefk" panose="03000400000000000000" pitchFamily="66" charset="0"/>
              </a:rPr>
              <a:t>Paper 1 focuses on all three elements (spelling, punctuation and grammar). The paper lasts for </a:t>
            </a:r>
            <a:r>
              <a:rPr lang="en-GB" sz="2400" dirty="0">
                <a:solidFill>
                  <a:srgbClr val="283593"/>
                </a:solidFill>
                <a:latin typeface="NTPreCursivefk" panose="03000400000000000000" pitchFamily="66" charset="0"/>
              </a:rPr>
              <a:t>45 minutes</a:t>
            </a:r>
            <a:r>
              <a:rPr lang="en-GB" sz="2400" dirty="0">
                <a:latin typeface="NTPreCursivefk" panose="03000400000000000000" pitchFamily="66" charset="0"/>
              </a:rPr>
              <a:t>. </a:t>
            </a:r>
          </a:p>
          <a:p>
            <a:endParaRPr lang="en-GB" sz="2400" dirty="0">
              <a:latin typeface="NTPreCursivefk" panose="03000400000000000000" pitchFamily="66" charset="0"/>
            </a:endParaRPr>
          </a:p>
          <a:p>
            <a:r>
              <a:rPr lang="en-GB" sz="2400" dirty="0">
                <a:latin typeface="NTPreCursivefk" panose="03000400000000000000" pitchFamily="66" charset="0"/>
              </a:rPr>
              <a:t>Paper 2 consists of a spelling test only. It should take approximately </a:t>
            </a:r>
            <a:r>
              <a:rPr lang="en-GB" sz="2400" dirty="0">
                <a:solidFill>
                  <a:srgbClr val="283593"/>
                </a:solidFill>
                <a:latin typeface="NTPreCursivefk" panose="03000400000000000000" pitchFamily="66" charset="0"/>
              </a:rPr>
              <a:t>15 minutes</a:t>
            </a:r>
            <a:r>
              <a:rPr lang="en-GB" sz="2400" dirty="0">
                <a:latin typeface="NTPreCursivefk" panose="03000400000000000000" pitchFamily="66" charset="0"/>
              </a:rPr>
              <a:t>, although this is not a set amount of time (pupils should be given as much time as they need to complete the test).</a:t>
            </a:r>
          </a:p>
        </p:txBody>
      </p:sp>
      <p:sp>
        <p:nvSpPr>
          <p:cNvPr id="4" name="Slide Number Placeholder 3">
            <a:extLst>
              <a:ext uri="{FF2B5EF4-FFF2-40B4-BE49-F238E27FC236}">
                <a16:creationId xmlns:a16="http://schemas.microsoft.com/office/drawing/2014/main" id="{5B2C3E17-BA74-4697-B4C5-1419E32E1876}"/>
              </a:ext>
            </a:extLst>
          </p:cNvPr>
          <p:cNvSpPr>
            <a:spLocks noGrp="1"/>
          </p:cNvSpPr>
          <p:nvPr>
            <p:ph type="sldNum" idx="12"/>
          </p:nvPr>
        </p:nvSpPr>
        <p:spPr/>
        <p:txBody>
          <a:bodyPr/>
          <a:lstStyle/>
          <a:p>
            <a:fld id="{00000000-1234-1234-1234-123412341234}" type="slidenum">
              <a:rPr lang="en" sz="1200" smtClean="0">
                <a:latin typeface="NTPreCursivefk" panose="03000400000000000000" pitchFamily="66" charset="0"/>
              </a:rPr>
              <a:pPr/>
              <a:t>6</a:t>
            </a:fld>
            <a:endParaRPr lang="en" sz="1200">
              <a:latin typeface="NTPreCursivefk" panose="03000400000000000000" pitchFamily="66" charset="0"/>
            </a:endParaRPr>
          </a:p>
        </p:txBody>
      </p:sp>
    </p:spTree>
    <p:extLst>
      <p:ext uri="{BB962C8B-B14F-4D97-AF65-F5344CB8AC3E}">
        <p14:creationId xmlns:p14="http://schemas.microsoft.com/office/powerpoint/2010/main" val="4105212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44FEE-BF17-403A-B56C-20102ECE6DD8}"/>
              </a:ext>
            </a:extLst>
          </p:cNvPr>
          <p:cNvSpPr>
            <a:spLocks noGrp="1"/>
          </p:cNvSpPr>
          <p:nvPr>
            <p:ph type="title"/>
          </p:nvPr>
        </p:nvSpPr>
        <p:spPr/>
        <p:txBody>
          <a:bodyPr/>
          <a:lstStyle/>
          <a:p>
            <a:pPr algn="ctr"/>
            <a:r>
              <a:rPr lang="en-GB" sz="3200" dirty="0">
                <a:latin typeface="NTPreCursivefk" panose="03000400000000000000" pitchFamily="66" charset="0"/>
              </a:rPr>
              <a:t>Spelling, Punctuation and Grammar: Paper 1</a:t>
            </a:r>
          </a:p>
        </p:txBody>
      </p:sp>
      <p:sp>
        <p:nvSpPr>
          <p:cNvPr id="3" name="Text Placeholder 2">
            <a:extLst>
              <a:ext uri="{FF2B5EF4-FFF2-40B4-BE49-F238E27FC236}">
                <a16:creationId xmlns:a16="http://schemas.microsoft.com/office/drawing/2014/main" id="{70E6D414-8B7F-4F09-9DB4-77ED9812EC3A}"/>
              </a:ext>
            </a:extLst>
          </p:cNvPr>
          <p:cNvSpPr>
            <a:spLocks noGrp="1"/>
          </p:cNvSpPr>
          <p:nvPr>
            <p:ph type="body" idx="1"/>
          </p:nvPr>
        </p:nvSpPr>
        <p:spPr/>
        <p:txBody>
          <a:bodyPr/>
          <a:lstStyle/>
          <a:p>
            <a:pPr marL="114300" indent="0">
              <a:buNone/>
            </a:pPr>
            <a:r>
              <a:rPr lang="en-GB" sz="2000" dirty="0" smtClean="0">
                <a:latin typeface="NTPreCursivefk" panose="03000400000000000000" pitchFamily="66" charset="0"/>
              </a:rPr>
              <a:t>This </a:t>
            </a:r>
            <a:r>
              <a:rPr lang="en-GB" sz="2000" dirty="0">
                <a:latin typeface="NTPreCursivefk" panose="03000400000000000000" pitchFamily="66" charset="0"/>
              </a:rPr>
              <a:t>test focuses on:</a:t>
            </a:r>
          </a:p>
          <a:p>
            <a:r>
              <a:rPr lang="en-GB" sz="2000" dirty="0">
                <a:solidFill>
                  <a:srgbClr val="283593"/>
                </a:solidFill>
                <a:latin typeface="NTPreCursivefk" panose="03000400000000000000" pitchFamily="66" charset="0"/>
              </a:rPr>
              <a:t>Grammatical terms/ word classes;</a:t>
            </a:r>
          </a:p>
          <a:p>
            <a:r>
              <a:rPr lang="en-GB" sz="2000" dirty="0">
                <a:solidFill>
                  <a:srgbClr val="283593"/>
                </a:solidFill>
                <a:latin typeface="NTPreCursivefk" panose="03000400000000000000" pitchFamily="66" charset="0"/>
              </a:rPr>
              <a:t>Functions of sentences;</a:t>
            </a:r>
          </a:p>
          <a:p>
            <a:r>
              <a:rPr lang="en-GB" sz="2000" dirty="0">
                <a:solidFill>
                  <a:srgbClr val="283593"/>
                </a:solidFill>
                <a:latin typeface="NTPreCursivefk" panose="03000400000000000000" pitchFamily="66" charset="0"/>
              </a:rPr>
              <a:t>Combining words, phrases and clauses;</a:t>
            </a:r>
          </a:p>
          <a:p>
            <a:r>
              <a:rPr lang="en-GB" sz="2000" dirty="0">
                <a:solidFill>
                  <a:srgbClr val="283593"/>
                </a:solidFill>
                <a:latin typeface="NTPreCursivefk" panose="03000400000000000000" pitchFamily="66" charset="0"/>
              </a:rPr>
              <a:t>Verb forms, tenses and consistency;</a:t>
            </a:r>
          </a:p>
          <a:p>
            <a:r>
              <a:rPr lang="en-GB" sz="2000" dirty="0">
                <a:solidFill>
                  <a:srgbClr val="283593"/>
                </a:solidFill>
                <a:latin typeface="NTPreCursivefk" panose="03000400000000000000" pitchFamily="66" charset="0"/>
              </a:rPr>
              <a:t>Punctuation;</a:t>
            </a:r>
          </a:p>
          <a:p>
            <a:r>
              <a:rPr lang="en-GB" sz="2000" dirty="0">
                <a:solidFill>
                  <a:srgbClr val="283593"/>
                </a:solidFill>
                <a:latin typeface="NTPreCursivefk" panose="03000400000000000000" pitchFamily="66" charset="0"/>
              </a:rPr>
              <a:t>Vocabulary;</a:t>
            </a:r>
          </a:p>
          <a:p>
            <a:r>
              <a:rPr lang="en-GB" sz="2000" dirty="0">
                <a:solidFill>
                  <a:srgbClr val="283593"/>
                </a:solidFill>
                <a:latin typeface="NTPreCursivefk" panose="03000400000000000000" pitchFamily="66" charset="0"/>
              </a:rPr>
              <a:t>Standard English and formality.</a:t>
            </a:r>
          </a:p>
          <a:p>
            <a:pPr marL="114300" indent="0">
              <a:buNone/>
            </a:pPr>
            <a:endParaRPr lang="en-GB" sz="2000" dirty="0">
              <a:latin typeface="NTPreCursivefk" panose="03000400000000000000" pitchFamily="66" charset="0"/>
            </a:endParaRPr>
          </a:p>
          <a:p>
            <a:pPr marL="114300" indent="0">
              <a:buNone/>
            </a:pPr>
            <a:r>
              <a:rPr lang="en-GB" sz="2000" dirty="0">
                <a:latin typeface="NTPreCursivefk" panose="03000400000000000000" pitchFamily="66" charset="0"/>
              </a:rPr>
              <a:t>This test requires a range of answer types but does not require longer formal answers. </a:t>
            </a:r>
          </a:p>
        </p:txBody>
      </p:sp>
      <p:sp>
        <p:nvSpPr>
          <p:cNvPr id="4" name="Slide Number Placeholder 3">
            <a:extLst>
              <a:ext uri="{FF2B5EF4-FFF2-40B4-BE49-F238E27FC236}">
                <a16:creationId xmlns:a16="http://schemas.microsoft.com/office/drawing/2014/main" id="{5A1FE52C-928B-4680-BDAC-AE5863D8A471}"/>
              </a:ext>
            </a:extLst>
          </p:cNvPr>
          <p:cNvSpPr>
            <a:spLocks noGrp="1"/>
          </p:cNvSpPr>
          <p:nvPr>
            <p:ph type="sldNum" idx="12"/>
          </p:nvPr>
        </p:nvSpPr>
        <p:spPr/>
        <p:txBody>
          <a:bodyPr/>
          <a:lstStyle/>
          <a:p>
            <a:fld id="{00000000-1234-1234-1234-123412341234}" type="slidenum">
              <a:rPr lang="en" sz="1100" smtClean="0">
                <a:latin typeface="NTPreCursivefk" panose="03000400000000000000" pitchFamily="66" charset="0"/>
              </a:rPr>
              <a:pPr/>
              <a:t>7</a:t>
            </a:fld>
            <a:endParaRPr lang="en" sz="1100">
              <a:latin typeface="NTPreCursivefk" panose="03000400000000000000" pitchFamily="66" charset="0"/>
            </a:endParaRPr>
          </a:p>
        </p:txBody>
      </p:sp>
    </p:spTree>
    <p:extLst>
      <p:ext uri="{BB962C8B-B14F-4D97-AF65-F5344CB8AC3E}">
        <p14:creationId xmlns:p14="http://schemas.microsoft.com/office/powerpoint/2010/main" val="766086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fade">
                                      <p:cBhvr>
                                        <p:cTn id="31"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pPr algn="ctr"/>
            <a:r>
              <a:rPr lang="en-GB" sz="3200" dirty="0">
                <a:latin typeface="NTPreCursivefk" panose="03000400000000000000" pitchFamily="66" charset="0"/>
              </a:rPr>
              <a:t>Reading: Tuesday 10</a:t>
            </a:r>
            <a:r>
              <a:rPr lang="en-GB" sz="3200" baseline="30000" dirty="0">
                <a:latin typeface="NTPreCursivefk" panose="03000400000000000000" pitchFamily="66" charset="0"/>
              </a:rPr>
              <a:t>th</a:t>
            </a:r>
            <a:r>
              <a:rPr lang="en-GB" sz="3200" dirty="0">
                <a:latin typeface="NTPreCursivefk" panose="03000400000000000000" pitchFamily="66" charset="0"/>
              </a:rPr>
              <a:t> May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2"/>
            <a:ext cx="8520601" cy="3829573"/>
          </a:xfrm>
        </p:spPr>
        <p:txBody>
          <a:bodyPr/>
          <a:lstStyle/>
          <a:p>
            <a:pPr marL="114300" indent="0">
              <a:buNone/>
            </a:pPr>
            <a:r>
              <a:rPr lang="en-GB" sz="1800" dirty="0">
                <a:latin typeface="NTPreCursivefk" panose="03000400000000000000" pitchFamily="66" charset="0"/>
              </a:rPr>
              <a:t>There is one reading test that lasts for </a:t>
            </a:r>
            <a:r>
              <a:rPr lang="en-GB" sz="1800" dirty="0">
                <a:solidFill>
                  <a:srgbClr val="283593"/>
                </a:solidFill>
                <a:latin typeface="NTPreCursivefk" panose="03000400000000000000" pitchFamily="66" charset="0"/>
              </a:rPr>
              <a:t>60 minutes</a:t>
            </a:r>
            <a:r>
              <a:rPr lang="en-GB" sz="1800" dirty="0">
                <a:latin typeface="NTPreCursivefk" panose="03000400000000000000" pitchFamily="66" charset="0"/>
              </a:rPr>
              <a:t>. </a:t>
            </a:r>
          </a:p>
          <a:p>
            <a:pPr marL="114300" indent="0">
              <a:buNone/>
            </a:pPr>
            <a:r>
              <a:rPr lang="en-GB" sz="1800" dirty="0">
                <a:latin typeface="NTPreCursivefk" panose="03000400000000000000" pitchFamily="66" charset="0"/>
              </a:rPr>
              <a:t>The test is designed to measure if the children’s comprehension of age-appropriate reading material meets the national standard. There are three different set texts for children to read. These could be any combination of </a:t>
            </a:r>
            <a:r>
              <a:rPr lang="en-GB" sz="1800" dirty="0">
                <a:solidFill>
                  <a:srgbClr val="283593"/>
                </a:solidFill>
                <a:latin typeface="NTPreCursivefk" panose="03000400000000000000" pitchFamily="66" charset="0"/>
              </a:rPr>
              <a:t>non-fiction, fiction and/ or poetry</a:t>
            </a:r>
            <a:r>
              <a:rPr lang="en-GB" sz="1800" dirty="0">
                <a:latin typeface="NTPreCursivefk" panose="03000400000000000000" pitchFamily="66" charset="0"/>
              </a:rPr>
              <a:t>. </a:t>
            </a:r>
          </a:p>
          <a:p>
            <a:pPr marL="114300" indent="0">
              <a:buNone/>
            </a:pPr>
            <a:endParaRPr lang="en-GB" sz="1050" dirty="0">
              <a:latin typeface="NTPreCursivefk" panose="03000400000000000000" pitchFamily="66" charset="0"/>
            </a:endParaRPr>
          </a:p>
          <a:p>
            <a:pPr marL="114300" indent="0">
              <a:buNone/>
            </a:pPr>
            <a:r>
              <a:rPr lang="en-GB" sz="1800" dirty="0">
                <a:latin typeface="NTPreCursivefk" panose="03000400000000000000" pitchFamily="66" charset="0"/>
              </a:rPr>
              <a:t>The test covers the following </a:t>
            </a:r>
            <a:r>
              <a:rPr lang="en-GB" sz="1800" dirty="0" smtClean="0">
                <a:latin typeface="NTPreCursivefk" panose="03000400000000000000" pitchFamily="66" charset="0"/>
              </a:rPr>
              <a:t>areas: </a:t>
            </a:r>
            <a:endParaRPr lang="en-GB" sz="1800" dirty="0">
              <a:latin typeface="NTPreCursivefk" panose="03000400000000000000" pitchFamily="66" charset="0"/>
            </a:endParaRPr>
          </a:p>
          <a:p>
            <a:r>
              <a:rPr lang="en-GB" dirty="0">
                <a:solidFill>
                  <a:srgbClr val="283593"/>
                </a:solidFill>
                <a:latin typeface="NTPreCursivefk" panose="03000400000000000000" pitchFamily="66" charset="0"/>
              </a:rPr>
              <a:t>Give/ explain the meaning of words in context;</a:t>
            </a:r>
          </a:p>
          <a:p>
            <a:r>
              <a:rPr lang="en-GB" dirty="0">
                <a:solidFill>
                  <a:srgbClr val="283593"/>
                </a:solidFill>
                <a:latin typeface="NTPreCursivefk" panose="03000400000000000000" pitchFamily="66" charset="0"/>
              </a:rPr>
              <a:t>Retrieve and record information/ identify key details from fiction and non-fiction;</a:t>
            </a:r>
          </a:p>
          <a:p>
            <a:r>
              <a:rPr lang="en-GB" dirty="0">
                <a:solidFill>
                  <a:srgbClr val="283593"/>
                </a:solidFill>
                <a:latin typeface="NTPreCursivefk" panose="03000400000000000000" pitchFamily="66" charset="0"/>
              </a:rPr>
              <a:t>Summarise main ideas from more than one paragraph;</a:t>
            </a:r>
          </a:p>
          <a:p>
            <a:r>
              <a:rPr lang="en-GB" dirty="0">
                <a:solidFill>
                  <a:srgbClr val="283593"/>
                </a:solidFill>
                <a:latin typeface="NTPreCursivefk" panose="03000400000000000000" pitchFamily="66" charset="0"/>
              </a:rPr>
              <a:t>Make inferences from the text/ explain and justify inferences with evidence from the text;</a:t>
            </a:r>
          </a:p>
          <a:p>
            <a:r>
              <a:rPr lang="en-GB" dirty="0">
                <a:solidFill>
                  <a:srgbClr val="283593"/>
                </a:solidFill>
                <a:latin typeface="NTPreCursivefk" panose="03000400000000000000" pitchFamily="66" charset="0"/>
              </a:rPr>
              <a:t>Predict what might happen from details stated and implied;</a:t>
            </a:r>
          </a:p>
          <a:p>
            <a:r>
              <a:rPr lang="en-GB" dirty="0">
                <a:solidFill>
                  <a:srgbClr val="283593"/>
                </a:solidFill>
                <a:latin typeface="NTPreCursivefk" panose="03000400000000000000" pitchFamily="66" charset="0"/>
              </a:rPr>
              <a:t>Identify/ explain how information/ narrative content is related and contributes to meaning as a whole; </a:t>
            </a:r>
          </a:p>
          <a:p>
            <a:r>
              <a:rPr lang="en-GB" dirty="0">
                <a:solidFill>
                  <a:srgbClr val="283593"/>
                </a:solidFill>
                <a:latin typeface="NTPreCursivefk" panose="03000400000000000000" pitchFamily="66" charset="0"/>
              </a:rPr>
              <a:t>Identify/ explain how meaning is enhanced through choice of words and phrases;</a:t>
            </a:r>
          </a:p>
          <a:p>
            <a:r>
              <a:rPr lang="en-GB" dirty="0">
                <a:solidFill>
                  <a:srgbClr val="283593"/>
                </a:solidFill>
                <a:latin typeface="NTPreCursivefk" panose="03000400000000000000" pitchFamily="66" charset="0"/>
              </a:rPr>
              <a:t>Make comparisons within the text. </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z="1050" smtClean="0">
                <a:latin typeface="NTPreCursivefk" panose="03000400000000000000" pitchFamily="66" charset="0"/>
              </a:rPr>
              <a:pPr/>
              <a:t>8</a:t>
            </a:fld>
            <a:endParaRPr lang="en" sz="1050">
              <a:latin typeface="NTPreCursivefk" panose="03000400000000000000" pitchFamily="66" charset="0"/>
            </a:endParaRPr>
          </a:p>
        </p:txBody>
      </p:sp>
    </p:spTree>
    <p:extLst>
      <p:ext uri="{BB962C8B-B14F-4D97-AF65-F5344CB8AC3E}">
        <p14:creationId xmlns:p14="http://schemas.microsoft.com/office/powerpoint/2010/main" val="1167310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500"/>
                                        <p:tgtEl>
                                          <p:spTgt spid="3">
                                            <p:txEl>
                                              <p:pRg st="7" end="7"/>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Effect transition="in" filter="fade">
                                      <p:cBhvr>
                                        <p:cTn id="25" dur="500"/>
                                        <p:tgtEl>
                                          <p:spTgt spid="3">
                                            <p:txEl>
                                              <p:pRg st="9" end="9"/>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10" end="10"/>
                                            </p:txEl>
                                          </p:spTgt>
                                        </p:tgtEl>
                                        <p:attrNameLst>
                                          <p:attrName>style.visibility</p:attrName>
                                        </p:attrNameLst>
                                      </p:cBhvr>
                                      <p:to>
                                        <p:strVal val="visible"/>
                                      </p:to>
                                    </p:set>
                                    <p:animEffect transition="in" filter="fade">
                                      <p:cBhvr>
                                        <p:cTn id="28" dur="500"/>
                                        <p:tgtEl>
                                          <p:spTgt spid="3">
                                            <p:txEl>
                                              <p:pRg st="10" end="10"/>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Effect transition="in" filter="fade">
                                      <p:cBhvr>
                                        <p:cTn id="3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pPr algn="ctr"/>
            <a:r>
              <a:rPr lang="en-GB" sz="4000" dirty="0">
                <a:latin typeface="NTPreCursivefk" panose="03000400000000000000" pitchFamily="66" charset="0"/>
              </a:rPr>
              <a:t>Reading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2"/>
            <a:ext cx="8520601" cy="3829573"/>
          </a:xfrm>
        </p:spPr>
        <p:txBody>
          <a:bodyPr/>
          <a:lstStyle/>
          <a:p>
            <a:pPr marL="114300" indent="0">
              <a:buNone/>
            </a:pPr>
            <a:r>
              <a:rPr lang="en-GB" sz="2000" dirty="0">
                <a:latin typeface="NTPreCursivefk" panose="03000400000000000000" pitchFamily="66" charset="0"/>
              </a:rPr>
              <a:t>The reading SATs paper requires a range of answer styles.</a:t>
            </a:r>
          </a:p>
          <a:p>
            <a:pPr marL="114300" indent="0">
              <a:buNone/>
            </a:pPr>
            <a:endParaRPr lang="en-GB" sz="2000" dirty="0">
              <a:latin typeface="NTPreCursivefk" panose="03000400000000000000" pitchFamily="66" charset="0"/>
            </a:endParaRPr>
          </a:p>
          <a:p>
            <a:pPr marL="114300" indent="0">
              <a:buNone/>
            </a:pPr>
            <a:r>
              <a:rPr lang="en-GB" sz="2000" dirty="0">
                <a:latin typeface="NTPreCursivefk" panose="03000400000000000000" pitchFamily="66" charset="0"/>
              </a:rPr>
              <a:t>Example questions:</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z="1100" smtClean="0">
                <a:latin typeface="NTPreCursivefk" panose="03000400000000000000" pitchFamily="66" charset="0"/>
              </a:rPr>
              <a:pPr/>
              <a:t>9</a:t>
            </a:fld>
            <a:endParaRPr lang="en" sz="1100">
              <a:latin typeface="NTPreCursivefk" panose="03000400000000000000" pitchFamily="66" charset="0"/>
            </a:endParaRPr>
          </a:p>
        </p:txBody>
      </p:sp>
      <p:pic>
        <p:nvPicPr>
          <p:cNvPr id="6" name="Picture 5">
            <a:extLst>
              <a:ext uri="{FF2B5EF4-FFF2-40B4-BE49-F238E27FC236}">
                <a16:creationId xmlns:a16="http://schemas.microsoft.com/office/drawing/2014/main" id="{F676C546-D209-41CB-AEF5-77B5AF70B2AB}"/>
              </a:ext>
            </a:extLst>
          </p:cNvPr>
          <p:cNvPicPr>
            <a:picLocks noChangeAspect="1"/>
          </p:cNvPicPr>
          <p:nvPr/>
        </p:nvPicPr>
        <p:blipFill>
          <a:blip r:embed="rId3"/>
          <a:stretch>
            <a:fillRect/>
          </a:stretch>
        </p:blipFill>
        <p:spPr>
          <a:xfrm>
            <a:off x="456660" y="1974841"/>
            <a:ext cx="4642594" cy="1306756"/>
          </a:xfrm>
          <a:prstGeom prst="rect">
            <a:avLst/>
          </a:prstGeom>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5038BECB-9DE6-442C-B750-A465EFF4528F}"/>
              </a:ext>
            </a:extLst>
          </p:cNvPr>
          <p:cNvPicPr>
            <a:picLocks noChangeAspect="1"/>
          </p:cNvPicPr>
          <p:nvPr/>
        </p:nvPicPr>
        <p:blipFill>
          <a:blip r:embed="rId4"/>
          <a:stretch>
            <a:fillRect/>
          </a:stretch>
        </p:blipFill>
        <p:spPr>
          <a:xfrm>
            <a:off x="5272036" y="1272259"/>
            <a:ext cx="3705225" cy="1333500"/>
          </a:xfrm>
          <a:prstGeom prst="rect">
            <a:avLst/>
          </a:prstGeom>
          <a:effectLst>
            <a:outerShdw blurRad="50800" dist="38100" dir="2700000" algn="tl" rotWithShape="0">
              <a:prstClr val="black">
                <a:alpha val="40000"/>
              </a:prstClr>
            </a:outerShdw>
          </a:effectLst>
        </p:spPr>
      </p:pic>
      <p:pic>
        <p:nvPicPr>
          <p:cNvPr id="14" name="Picture 13">
            <a:extLst>
              <a:ext uri="{FF2B5EF4-FFF2-40B4-BE49-F238E27FC236}">
                <a16:creationId xmlns:a16="http://schemas.microsoft.com/office/drawing/2014/main" id="{F2DBDE4B-85E0-41C4-88FD-D7FD84868A9B}"/>
              </a:ext>
            </a:extLst>
          </p:cNvPr>
          <p:cNvPicPr>
            <a:picLocks noChangeAspect="1"/>
          </p:cNvPicPr>
          <p:nvPr/>
        </p:nvPicPr>
        <p:blipFill>
          <a:blip r:embed="rId5"/>
          <a:stretch>
            <a:fillRect/>
          </a:stretch>
        </p:blipFill>
        <p:spPr>
          <a:xfrm>
            <a:off x="2450915" y="3572739"/>
            <a:ext cx="4242167" cy="128727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40207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SL">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591</TotalTime>
  <Words>1366</Words>
  <Application>Microsoft Office PowerPoint</Application>
  <PresentationFormat>On-screen Show (16:9)</PresentationFormat>
  <Paragraphs>152</Paragraphs>
  <Slides>15</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NTPreCursivefk</vt:lpstr>
      <vt:lpstr>Nunito Sans Light</vt:lpstr>
      <vt:lpstr>Nunito</vt:lpstr>
      <vt:lpstr>Nunito Sans SemiBold</vt:lpstr>
      <vt:lpstr>Arial</vt:lpstr>
      <vt:lpstr>TSL</vt:lpstr>
      <vt:lpstr>PowerPoint Presentation</vt:lpstr>
      <vt:lpstr>PowerPoint Presentation</vt:lpstr>
      <vt:lpstr>What are the SATs? </vt:lpstr>
      <vt:lpstr>When and how the SATs are completed</vt:lpstr>
      <vt:lpstr>The results</vt:lpstr>
      <vt:lpstr>Spelling, Punctuation and Grammar: Monday 9th May</vt:lpstr>
      <vt:lpstr>Spelling, Punctuation and Grammar: Paper 1</vt:lpstr>
      <vt:lpstr>Reading: Tuesday 10th May </vt:lpstr>
      <vt:lpstr>Reading </vt:lpstr>
      <vt:lpstr>Reading </vt:lpstr>
      <vt:lpstr>Reading </vt:lpstr>
      <vt:lpstr>Maths: Wednesday 11th May and Thursday 12th May</vt:lpstr>
      <vt:lpstr>Maths Paper 1 (Arithmetic)</vt:lpstr>
      <vt:lpstr>Maths Papers 2 and 3 (Reasoning)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6 SATs 2022 Presentation for Parents, Carers &amp; Guardians</dc:title>
  <dc:creator>Alex McLeod</dc:creator>
  <cp:lastModifiedBy>Georgina Weeks</cp:lastModifiedBy>
  <cp:revision>21</cp:revision>
  <dcterms:modified xsi:type="dcterms:W3CDTF">2022-02-24T08:24:58Z</dcterms:modified>
</cp:coreProperties>
</file>