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58" r:id="rId5"/>
    <p:sldId id="268" r:id="rId6"/>
    <p:sldId id="261" r:id="rId7"/>
    <p:sldId id="267" r:id="rId8"/>
    <p:sldId id="269" r:id="rId9"/>
    <p:sldId id="260" r:id="rId10"/>
    <p:sldId id="263" r:id="rId11"/>
    <p:sldId id="262" r:id="rId12"/>
    <p:sldId id="26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139" y="2866349"/>
            <a:ext cx="7766936" cy="1646302"/>
          </a:xfrm>
        </p:spPr>
        <p:txBody>
          <a:bodyPr/>
          <a:lstStyle/>
          <a:p>
            <a:r>
              <a:rPr lang="en-GB" sz="9600" dirty="0" smtClean="0"/>
              <a:t>YEAR 6 CAMP</a:t>
            </a:r>
            <a:endParaRPr lang="en-GB" sz="9600" dirty="0"/>
          </a:p>
        </p:txBody>
      </p:sp>
      <p:sp>
        <p:nvSpPr>
          <p:cNvPr id="3" name="Subtitle 2"/>
          <p:cNvSpPr>
            <a:spLocks noGrp="1"/>
          </p:cNvSpPr>
          <p:nvPr>
            <p:ph type="subTitle" idx="1"/>
          </p:nvPr>
        </p:nvSpPr>
        <p:spPr>
          <a:xfrm>
            <a:off x="1719503" y="4614252"/>
            <a:ext cx="7766936" cy="1096899"/>
          </a:xfrm>
        </p:spPr>
        <p:txBody>
          <a:bodyPr>
            <a:normAutofit/>
          </a:bodyPr>
          <a:lstStyle/>
          <a:p>
            <a:r>
              <a:rPr lang="en-GB" sz="2400" dirty="0" smtClean="0">
                <a:solidFill>
                  <a:schemeClr val="accent1">
                    <a:lumMod val="60000"/>
                    <a:lumOff val="40000"/>
                  </a:schemeClr>
                </a:solidFill>
              </a:rPr>
              <a:t>Monday 16</a:t>
            </a:r>
            <a:r>
              <a:rPr lang="en-GB" sz="2400" baseline="30000" dirty="0" smtClean="0">
                <a:solidFill>
                  <a:schemeClr val="accent1">
                    <a:lumMod val="60000"/>
                    <a:lumOff val="40000"/>
                  </a:schemeClr>
                </a:solidFill>
              </a:rPr>
              <a:t>th</a:t>
            </a:r>
            <a:r>
              <a:rPr lang="en-GB" sz="2400" dirty="0" smtClean="0">
                <a:solidFill>
                  <a:schemeClr val="accent1">
                    <a:lumMod val="60000"/>
                    <a:lumOff val="40000"/>
                  </a:schemeClr>
                </a:solidFill>
              </a:rPr>
              <a:t> May 2021- Wednesday 18</a:t>
            </a:r>
            <a:r>
              <a:rPr lang="en-GB" sz="2400" baseline="30000" dirty="0" smtClean="0">
                <a:solidFill>
                  <a:schemeClr val="accent1">
                    <a:lumMod val="60000"/>
                    <a:lumOff val="40000"/>
                  </a:schemeClr>
                </a:solidFill>
              </a:rPr>
              <a:t>th</a:t>
            </a:r>
            <a:r>
              <a:rPr lang="en-GB" sz="2400" dirty="0" smtClean="0">
                <a:solidFill>
                  <a:schemeClr val="accent1">
                    <a:lumMod val="60000"/>
                    <a:lumOff val="40000"/>
                  </a:schemeClr>
                </a:solidFill>
              </a:rPr>
              <a:t> </a:t>
            </a:r>
            <a:r>
              <a:rPr lang="en-GB" sz="2400" smtClean="0">
                <a:solidFill>
                  <a:schemeClr val="accent1">
                    <a:lumMod val="60000"/>
                    <a:lumOff val="40000"/>
                  </a:schemeClr>
                </a:solidFill>
              </a:rPr>
              <a:t>May </a:t>
            </a:r>
            <a:r>
              <a:rPr lang="en-GB" sz="2400" smtClean="0">
                <a:solidFill>
                  <a:schemeClr val="accent1">
                    <a:lumMod val="60000"/>
                    <a:lumOff val="40000"/>
                  </a:schemeClr>
                </a:solidFill>
              </a:rPr>
              <a:t>2022</a:t>
            </a:r>
            <a:endParaRPr lang="en-GB" sz="2400" dirty="0">
              <a:solidFill>
                <a:schemeClr val="accent1">
                  <a:lumMod val="60000"/>
                  <a:lumOff val="40000"/>
                </a:schemeClr>
              </a:solidFill>
            </a:endParaRPr>
          </a:p>
        </p:txBody>
      </p:sp>
      <p:pic>
        <p:nvPicPr>
          <p:cNvPr id="4" name="Picture 3"/>
          <p:cNvPicPr>
            <a:picLocks noChangeAspect="1"/>
          </p:cNvPicPr>
          <p:nvPr/>
        </p:nvPicPr>
        <p:blipFill>
          <a:blip r:embed="rId2"/>
          <a:stretch>
            <a:fillRect/>
          </a:stretch>
        </p:blipFill>
        <p:spPr>
          <a:xfrm>
            <a:off x="1245032" y="599429"/>
            <a:ext cx="3734589" cy="2084422"/>
          </a:xfrm>
          <a:prstGeom prst="rect">
            <a:avLst/>
          </a:prstGeom>
        </p:spPr>
      </p:pic>
    </p:spTree>
    <p:extLst>
      <p:ext uri="{BB962C8B-B14F-4D97-AF65-F5344CB8AC3E}">
        <p14:creationId xmlns:p14="http://schemas.microsoft.com/office/powerpoint/2010/main" val="738996850"/>
      </p:ext>
    </p:extLst>
  </p:cSld>
  <p:clrMapOvr>
    <a:masterClrMapping/>
  </p:clrMapOvr>
  <mc:AlternateContent xmlns:mc="http://schemas.openxmlformats.org/markup-compatibility/2006" xmlns:p14="http://schemas.microsoft.com/office/powerpoint/2010/main">
    <mc:Choice Requires="p14">
      <p:transition spd="slow" p14:dur="2000" advTm="18701"/>
    </mc:Choice>
    <mc:Fallback xmlns="">
      <p:transition spd="slow" advTm="187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129309"/>
            <a:ext cx="8596668" cy="1320800"/>
          </a:xfrm>
        </p:spPr>
        <p:txBody>
          <a:bodyPr/>
          <a:lstStyle/>
          <a:p>
            <a:r>
              <a:rPr lang="en-GB" dirty="0" smtClean="0"/>
              <a:t>Food</a:t>
            </a:r>
            <a:endParaRPr lang="en-GB" dirty="0"/>
          </a:p>
        </p:txBody>
      </p:sp>
      <p:sp>
        <p:nvSpPr>
          <p:cNvPr id="5" name="Content Placeholder 4"/>
          <p:cNvSpPr>
            <a:spLocks noGrp="1"/>
          </p:cNvSpPr>
          <p:nvPr>
            <p:ph idx="1"/>
          </p:nvPr>
        </p:nvSpPr>
        <p:spPr/>
        <p:txBody>
          <a:bodyPr/>
          <a:lstStyle/>
          <a:p>
            <a:endParaRPr lang="en-GB" dirty="0"/>
          </a:p>
        </p:txBody>
      </p:sp>
      <p:pic>
        <p:nvPicPr>
          <p:cNvPr id="7" name="Picture 6"/>
          <p:cNvPicPr>
            <a:picLocks noChangeAspect="1"/>
          </p:cNvPicPr>
          <p:nvPr/>
        </p:nvPicPr>
        <p:blipFill>
          <a:blip r:embed="rId2"/>
          <a:stretch>
            <a:fillRect/>
          </a:stretch>
        </p:blipFill>
        <p:spPr>
          <a:xfrm>
            <a:off x="290526" y="707034"/>
            <a:ext cx="11279174" cy="6344535"/>
          </a:xfrm>
          <a:prstGeom prst="rect">
            <a:avLst/>
          </a:prstGeom>
        </p:spPr>
      </p:pic>
    </p:spTree>
    <p:extLst>
      <p:ext uri="{BB962C8B-B14F-4D97-AF65-F5344CB8AC3E}">
        <p14:creationId xmlns:p14="http://schemas.microsoft.com/office/powerpoint/2010/main" val="3933129172"/>
      </p:ext>
    </p:extLst>
  </p:cSld>
  <p:clrMapOvr>
    <a:masterClrMapping/>
  </p:clrMapOvr>
  <mc:AlternateContent xmlns:mc="http://schemas.openxmlformats.org/markup-compatibility/2006" xmlns:p14="http://schemas.microsoft.com/office/powerpoint/2010/main">
    <mc:Choice Requires="p14">
      <p:transition spd="slow" p14:dur="2000" advTm="64132"/>
    </mc:Choice>
    <mc:Fallback xmlns="">
      <p:transition spd="slow" advTm="6413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738909"/>
            <a:ext cx="9639684" cy="1967346"/>
          </a:xfrm>
        </p:spPr>
        <p:txBody>
          <a:bodyPr>
            <a:normAutofit/>
          </a:bodyPr>
          <a:lstStyle/>
          <a:p>
            <a:r>
              <a:rPr lang="en-GB" dirty="0" smtClean="0"/>
              <a:t>What will my child need? </a:t>
            </a:r>
            <a:br>
              <a:rPr lang="en-GB" dirty="0" smtClean="0"/>
            </a:br>
            <a:r>
              <a:rPr lang="en-GB" sz="1600" dirty="0" smtClean="0"/>
              <a:t>A more detailed list will be provided closer to the time</a:t>
            </a:r>
            <a:endParaRPr lang="en-GB" sz="1600" dirty="0"/>
          </a:p>
        </p:txBody>
      </p:sp>
      <p:sp>
        <p:nvSpPr>
          <p:cNvPr id="3" name="Content Placeholder 2"/>
          <p:cNvSpPr>
            <a:spLocks noGrp="1"/>
          </p:cNvSpPr>
          <p:nvPr>
            <p:ph idx="1"/>
          </p:nvPr>
        </p:nvSpPr>
        <p:spPr>
          <a:xfrm>
            <a:off x="677334" y="2114408"/>
            <a:ext cx="8596668" cy="3880773"/>
          </a:xfrm>
        </p:spPr>
        <p:txBody>
          <a:bodyPr>
            <a:normAutofit/>
          </a:bodyPr>
          <a:lstStyle/>
          <a:p>
            <a:r>
              <a:rPr lang="en-GB" sz="2000" dirty="0" smtClean="0"/>
              <a:t>Old clothes – they will be doing lots of physical activities so old clothes are best. </a:t>
            </a:r>
          </a:p>
          <a:p>
            <a:r>
              <a:rPr lang="en-GB" sz="2000" dirty="0" smtClean="0"/>
              <a:t>2 pairs of trainers – including an old pair for any water based activities. </a:t>
            </a:r>
          </a:p>
          <a:p>
            <a:r>
              <a:rPr lang="en-GB" sz="2000" dirty="0" smtClean="0"/>
              <a:t>‘dry’ shoes for evening activities.</a:t>
            </a:r>
          </a:p>
          <a:p>
            <a:r>
              <a:rPr lang="en-GB" sz="2000" dirty="0" smtClean="0"/>
              <a:t>2 towels – one for showering and one for </a:t>
            </a:r>
            <a:r>
              <a:rPr lang="en-GB" sz="2000" dirty="0" err="1" smtClean="0"/>
              <a:t>activites</a:t>
            </a:r>
            <a:r>
              <a:rPr lang="en-GB" sz="2000" dirty="0" smtClean="0"/>
              <a:t>.</a:t>
            </a:r>
          </a:p>
          <a:p>
            <a:r>
              <a:rPr lang="en-GB" sz="2000" dirty="0" smtClean="0"/>
              <a:t>Sleeping bag or duvet and pillow.</a:t>
            </a:r>
            <a:endParaRPr lang="en-GB" sz="2000" dirty="0"/>
          </a:p>
          <a:p>
            <a:r>
              <a:rPr lang="en-GB" sz="2000" dirty="0" smtClean="0"/>
              <a:t>Children </a:t>
            </a:r>
            <a:r>
              <a:rPr lang="en-GB" sz="2000" b="1" u="sng" dirty="0" smtClean="0"/>
              <a:t>will not need </a:t>
            </a:r>
            <a:r>
              <a:rPr lang="en-GB" sz="2000" dirty="0" smtClean="0"/>
              <a:t>mobile phones, electronic devices or any valuables. </a:t>
            </a:r>
          </a:p>
          <a:p>
            <a:endParaRPr lang="en-GB" sz="2000" dirty="0"/>
          </a:p>
        </p:txBody>
      </p:sp>
    </p:spTree>
    <p:extLst>
      <p:ext uri="{BB962C8B-B14F-4D97-AF65-F5344CB8AC3E}">
        <p14:creationId xmlns:p14="http://schemas.microsoft.com/office/powerpoint/2010/main" val="217251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49745"/>
            <a:ext cx="8596668" cy="1320800"/>
          </a:xfrm>
        </p:spPr>
        <p:txBody>
          <a:bodyPr/>
          <a:lstStyle/>
          <a:p>
            <a:r>
              <a:rPr lang="en-GB" dirty="0" smtClean="0"/>
              <a:t>Contact</a:t>
            </a:r>
            <a:endParaRPr lang="en-GB" dirty="0"/>
          </a:p>
        </p:txBody>
      </p:sp>
      <p:sp>
        <p:nvSpPr>
          <p:cNvPr id="3" name="Content Placeholder 2"/>
          <p:cNvSpPr>
            <a:spLocks noGrp="1"/>
          </p:cNvSpPr>
          <p:nvPr>
            <p:ph idx="1"/>
          </p:nvPr>
        </p:nvSpPr>
        <p:spPr>
          <a:xfrm>
            <a:off x="677334" y="1930400"/>
            <a:ext cx="8596668" cy="3880773"/>
          </a:xfrm>
        </p:spPr>
        <p:txBody>
          <a:bodyPr>
            <a:normAutofit/>
          </a:bodyPr>
          <a:lstStyle/>
          <a:p>
            <a:r>
              <a:rPr lang="en-GB" sz="2000" dirty="0" smtClean="0"/>
              <a:t>Floreat Staff will be in regular contact with the school and Mr Custance.</a:t>
            </a:r>
          </a:p>
          <a:p>
            <a:r>
              <a:rPr lang="en-GB" sz="2000" dirty="0" smtClean="0"/>
              <a:t>Photo updates will be posted regularly on the school Twitter account (@</a:t>
            </a:r>
            <a:r>
              <a:rPr lang="en-GB" sz="2000" dirty="0" err="1" smtClean="0"/>
              <a:t>FloreatWands</a:t>
            </a:r>
            <a:r>
              <a:rPr lang="en-GB" sz="2000" dirty="0" smtClean="0"/>
              <a:t>).</a:t>
            </a:r>
          </a:p>
          <a:p>
            <a:r>
              <a:rPr lang="en-GB" sz="2000" dirty="0" smtClean="0"/>
              <a:t>We will continue to use the same system as when children are in school if we need to make contact with you.</a:t>
            </a:r>
          </a:p>
          <a:p>
            <a:r>
              <a:rPr lang="en-US" sz="2000" dirty="0"/>
              <a:t>Contact the </a:t>
            </a:r>
            <a:r>
              <a:rPr lang="en-US" sz="2000" dirty="0" smtClean="0"/>
              <a:t>office </a:t>
            </a:r>
            <a:r>
              <a:rPr lang="en-US" sz="2000" dirty="0"/>
              <a:t>with any general queries </a:t>
            </a:r>
            <a:r>
              <a:rPr lang="en-US" sz="2000" dirty="0" smtClean="0"/>
              <a:t>and </a:t>
            </a:r>
            <a:r>
              <a:rPr lang="en-US" sz="2000" dirty="0"/>
              <a:t>they will contact us if </a:t>
            </a:r>
            <a:r>
              <a:rPr lang="en-US" sz="2000" dirty="0" smtClean="0"/>
              <a:t>needed.</a:t>
            </a:r>
            <a:endParaRPr lang="en-GB" sz="2000" dirty="0"/>
          </a:p>
        </p:txBody>
      </p:sp>
    </p:spTree>
    <p:extLst>
      <p:ext uri="{BB962C8B-B14F-4D97-AF65-F5344CB8AC3E}">
        <p14:creationId xmlns:p14="http://schemas.microsoft.com/office/powerpoint/2010/main" val="1583105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6537" y="1634836"/>
            <a:ext cx="8089908" cy="3380509"/>
          </a:xfrm>
          <a:prstGeom prst="rect">
            <a:avLst/>
          </a:prstGeom>
        </p:spPr>
      </p:pic>
    </p:spTree>
    <p:extLst>
      <p:ext uri="{BB962C8B-B14F-4D97-AF65-F5344CB8AC3E}">
        <p14:creationId xmlns:p14="http://schemas.microsoft.com/office/powerpoint/2010/main" val="224817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5855"/>
          </a:xfrm>
        </p:spPr>
        <p:txBody>
          <a:bodyPr>
            <a:normAutofit/>
          </a:bodyPr>
          <a:lstStyle/>
          <a:p>
            <a:r>
              <a:rPr lang="en-GB" sz="4400" dirty="0" smtClean="0"/>
              <a:t>What is it?</a:t>
            </a:r>
            <a:endParaRPr lang="en-GB" sz="4400" dirty="0"/>
          </a:p>
        </p:txBody>
      </p:sp>
      <p:sp>
        <p:nvSpPr>
          <p:cNvPr id="3" name="Content Placeholder 2"/>
          <p:cNvSpPr>
            <a:spLocks noGrp="1"/>
          </p:cNvSpPr>
          <p:nvPr>
            <p:ph idx="1"/>
          </p:nvPr>
        </p:nvSpPr>
        <p:spPr>
          <a:xfrm>
            <a:off x="677334" y="1661825"/>
            <a:ext cx="8596668" cy="3880773"/>
          </a:xfrm>
        </p:spPr>
        <p:txBody>
          <a:bodyPr>
            <a:normAutofit/>
          </a:bodyPr>
          <a:lstStyle/>
          <a:p>
            <a:r>
              <a:rPr lang="en-GB" sz="2400" dirty="0" smtClean="0"/>
              <a:t>Year 6 will be taking part in a 2 night/3 day residential trip at </a:t>
            </a:r>
            <a:r>
              <a:rPr lang="en-GB" sz="2400" dirty="0" err="1" smtClean="0"/>
              <a:t>Marchants</a:t>
            </a:r>
            <a:r>
              <a:rPr lang="en-GB" sz="2400" dirty="0" smtClean="0"/>
              <a:t> Hill, Surrey.</a:t>
            </a:r>
          </a:p>
          <a:p>
            <a:r>
              <a:rPr lang="en-GB" sz="2400" dirty="0" smtClean="0"/>
              <a:t>It includes full board accommodation, adventure activities, evening entertainment and plenty of fun! </a:t>
            </a:r>
          </a:p>
          <a:p>
            <a:r>
              <a:rPr lang="en-GB" sz="2400" dirty="0" smtClean="0"/>
              <a:t>Pupils will be joined by Miss Weeks, Miss Mcleod, Ms Burke and two other members of staff. </a:t>
            </a:r>
          </a:p>
          <a:p>
            <a:r>
              <a:rPr lang="en-GB" sz="2400" dirty="0" smtClean="0"/>
              <a:t>Pupils will return on Wednesday and will be expected to attend school on Thursday and Friday where we will continue with an activity based week. </a:t>
            </a:r>
          </a:p>
          <a:p>
            <a:endParaRPr lang="en-GB" sz="2400" dirty="0"/>
          </a:p>
        </p:txBody>
      </p:sp>
    </p:spTree>
    <p:extLst>
      <p:ext uri="{BB962C8B-B14F-4D97-AF65-F5344CB8AC3E}">
        <p14:creationId xmlns:p14="http://schemas.microsoft.com/office/powerpoint/2010/main" val="186078515"/>
      </p:ext>
    </p:extLst>
  </p:cSld>
  <p:clrMapOvr>
    <a:masterClrMapping/>
  </p:clrMapOvr>
  <mc:AlternateContent xmlns:mc="http://schemas.openxmlformats.org/markup-compatibility/2006" xmlns:p14="http://schemas.microsoft.com/office/powerpoint/2010/main">
    <mc:Choice Requires="p14">
      <p:transition spd="slow" p14:dur="2000" advTm="47812"/>
    </mc:Choice>
    <mc:Fallback xmlns="">
      <p:transition spd="slow" advTm="478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PGL?</a:t>
            </a:r>
            <a:endParaRPr lang="en-GB" dirty="0"/>
          </a:p>
        </p:txBody>
      </p:sp>
      <p:sp>
        <p:nvSpPr>
          <p:cNvPr id="3" name="Content Placeholder 2"/>
          <p:cNvSpPr>
            <a:spLocks noGrp="1"/>
          </p:cNvSpPr>
          <p:nvPr>
            <p:ph idx="1"/>
          </p:nvPr>
        </p:nvSpPr>
        <p:spPr>
          <a:xfrm>
            <a:off x="529552" y="1347789"/>
            <a:ext cx="7921721" cy="4831338"/>
          </a:xfrm>
        </p:spPr>
        <p:txBody>
          <a:bodyPr>
            <a:normAutofit/>
          </a:bodyPr>
          <a:lstStyle/>
          <a:p>
            <a:pPr fontAlgn="base"/>
            <a:r>
              <a:rPr lang="en-US" dirty="0"/>
              <a:t>Leadership, teamwork, communication and problem solving are all key skills </a:t>
            </a:r>
            <a:r>
              <a:rPr lang="en-US" dirty="0" smtClean="0"/>
              <a:t>that </a:t>
            </a:r>
            <a:r>
              <a:rPr lang="en-US" dirty="0"/>
              <a:t>pupils will develop and make progress with on a PGL multi-activity course</a:t>
            </a:r>
            <a:r>
              <a:rPr lang="en-US" dirty="0" smtClean="0"/>
              <a:t>.</a:t>
            </a:r>
            <a:endParaRPr lang="en-US" dirty="0"/>
          </a:p>
          <a:p>
            <a:pPr fontAlgn="base"/>
            <a:r>
              <a:rPr lang="en-US" dirty="0"/>
              <a:t>Overcoming new challenges with the support of their peers, teachers and PGL staff helps to develop character, resilience, self-confidence and independence.</a:t>
            </a:r>
          </a:p>
          <a:p>
            <a:pPr fontAlgn="base"/>
            <a:r>
              <a:rPr lang="en-US" dirty="0"/>
              <a:t>The outdoors environment provides many opportunities for </a:t>
            </a:r>
            <a:r>
              <a:rPr lang="en-US" dirty="0" smtClean="0"/>
              <a:t>pupils </a:t>
            </a:r>
            <a:r>
              <a:rPr lang="en-US" dirty="0"/>
              <a:t>to work closely together and will help improve their social awareness.</a:t>
            </a:r>
          </a:p>
          <a:p>
            <a:pPr fontAlgn="base"/>
            <a:r>
              <a:rPr lang="en-US" dirty="0"/>
              <a:t>Reaching goals as a team means pupils are able to </a:t>
            </a:r>
            <a:r>
              <a:rPr lang="en-US" dirty="0" err="1"/>
              <a:t>recognise</a:t>
            </a:r>
            <a:r>
              <a:rPr lang="en-US" dirty="0"/>
              <a:t> the achievements of others as well as their own.</a:t>
            </a:r>
          </a:p>
          <a:p>
            <a:pPr fontAlgn="base"/>
            <a:r>
              <a:rPr lang="en-US" dirty="0" smtClean="0"/>
              <a:t>Development of </a:t>
            </a:r>
            <a:r>
              <a:rPr lang="en-US" dirty="0"/>
              <a:t>many personal qualities such as self-reliance, responsibility, initiative and perseverance.</a:t>
            </a:r>
          </a:p>
          <a:p>
            <a:endParaRPr lang="en-GB" dirty="0"/>
          </a:p>
        </p:txBody>
      </p:sp>
      <p:pic>
        <p:nvPicPr>
          <p:cNvPr id="4" name="Picture 3"/>
          <p:cNvPicPr>
            <a:picLocks noChangeAspect="1"/>
          </p:cNvPicPr>
          <p:nvPr/>
        </p:nvPicPr>
        <p:blipFill>
          <a:blip r:embed="rId2"/>
          <a:stretch>
            <a:fillRect/>
          </a:stretch>
        </p:blipFill>
        <p:spPr>
          <a:xfrm>
            <a:off x="8111111" y="3694546"/>
            <a:ext cx="3811097" cy="2912767"/>
          </a:xfrm>
          <a:prstGeom prst="rect">
            <a:avLst/>
          </a:prstGeom>
        </p:spPr>
      </p:pic>
    </p:spTree>
    <p:extLst>
      <p:ext uri="{BB962C8B-B14F-4D97-AF65-F5344CB8AC3E}">
        <p14:creationId xmlns:p14="http://schemas.microsoft.com/office/powerpoint/2010/main" val="132824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much will it be?</a:t>
            </a:r>
            <a:endParaRPr lang="en-GB" dirty="0"/>
          </a:p>
        </p:txBody>
      </p:sp>
      <p:sp>
        <p:nvSpPr>
          <p:cNvPr id="3" name="Content Placeholder 2"/>
          <p:cNvSpPr>
            <a:spLocks noGrp="1"/>
          </p:cNvSpPr>
          <p:nvPr>
            <p:ph idx="1"/>
          </p:nvPr>
        </p:nvSpPr>
        <p:spPr>
          <a:xfrm>
            <a:off x="508001" y="1764145"/>
            <a:ext cx="9411853" cy="5264728"/>
          </a:xfrm>
        </p:spPr>
        <p:txBody>
          <a:bodyPr>
            <a:normAutofit/>
          </a:bodyPr>
          <a:lstStyle/>
          <a:p>
            <a:r>
              <a:rPr lang="en-GB" sz="2400" dirty="0" smtClean="0"/>
              <a:t>The trip, including transport, accommodation, food and all activities will be £280 per child.</a:t>
            </a:r>
          </a:p>
          <a:p>
            <a:r>
              <a:rPr lang="en-GB" sz="2400" dirty="0" smtClean="0"/>
              <a:t>A deposit of £20 is required by October 22</a:t>
            </a:r>
            <a:r>
              <a:rPr lang="en-GB" sz="2400" baseline="30000" dirty="0" smtClean="0"/>
              <a:t>nd</a:t>
            </a:r>
            <a:r>
              <a:rPr lang="en-GB" sz="2400" dirty="0" smtClean="0"/>
              <a:t> to secure your child’s place. </a:t>
            </a:r>
          </a:p>
          <a:p>
            <a:r>
              <a:rPr lang="en-GB" sz="2400" dirty="0"/>
              <a:t>PGL Camp </a:t>
            </a:r>
            <a:r>
              <a:rPr lang="en-GB" sz="2400" dirty="0" smtClean="0"/>
              <a:t>has been added to </a:t>
            </a:r>
            <a:r>
              <a:rPr lang="en-GB" sz="2400" dirty="0" err="1" smtClean="0"/>
              <a:t>ParentPay</a:t>
            </a:r>
            <a:r>
              <a:rPr lang="en-GB" sz="2400" dirty="0" smtClean="0"/>
              <a:t>. </a:t>
            </a:r>
          </a:p>
          <a:p>
            <a:r>
              <a:rPr lang="en-GB" sz="2400" dirty="0" smtClean="0"/>
              <a:t>Full payment will be required by 22</a:t>
            </a:r>
            <a:r>
              <a:rPr lang="en-GB" sz="2400" baseline="30000" dirty="0" smtClean="0"/>
              <a:t>nd</a:t>
            </a:r>
            <a:r>
              <a:rPr lang="en-GB" sz="2400" dirty="0" smtClean="0"/>
              <a:t> April.</a:t>
            </a:r>
          </a:p>
          <a:p>
            <a:r>
              <a:rPr lang="en-GB" sz="2400" dirty="0" smtClean="0"/>
              <a:t>If you have any concerns about paying for the residential trip please do speak with Mr Custance. </a:t>
            </a:r>
          </a:p>
          <a:p>
            <a:endParaRPr lang="en-GB" sz="2400" dirty="0"/>
          </a:p>
        </p:txBody>
      </p:sp>
    </p:spTree>
    <p:extLst>
      <p:ext uri="{BB962C8B-B14F-4D97-AF65-F5344CB8AC3E}">
        <p14:creationId xmlns:p14="http://schemas.microsoft.com/office/powerpoint/2010/main" val="1928411256"/>
      </p:ext>
    </p:extLst>
  </p:cSld>
  <p:clrMapOvr>
    <a:masterClrMapping/>
  </p:clrMapOvr>
  <mc:AlternateContent xmlns:mc="http://schemas.openxmlformats.org/markup-compatibility/2006" xmlns:p14="http://schemas.microsoft.com/office/powerpoint/2010/main">
    <mc:Choice Requires="p14">
      <p:transition spd="slow" p14:dur="2000" advTm="43385"/>
    </mc:Choice>
    <mc:Fallback xmlns="">
      <p:transition spd="slow" advTm="4338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typical itinerary at PGL</a:t>
            </a:r>
            <a:endParaRPr lang="en-GB" dirty="0"/>
          </a:p>
        </p:txBody>
      </p:sp>
      <p:sp>
        <p:nvSpPr>
          <p:cNvPr id="3" name="Content Placeholder 2"/>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86362" y="1640865"/>
            <a:ext cx="11726912" cy="4610743"/>
          </a:xfrm>
          <a:prstGeom prst="rect">
            <a:avLst/>
          </a:prstGeom>
        </p:spPr>
      </p:pic>
    </p:spTree>
    <p:extLst>
      <p:ext uri="{BB962C8B-B14F-4D97-AF65-F5344CB8AC3E}">
        <p14:creationId xmlns:p14="http://schemas.microsoft.com/office/powerpoint/2010/main" val="338823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a:t>
            </a:r>
            <a:endParaRPr lang="en-GB" dirty="0"/>
          </a:p>
        </p:txBody>
      </p:sp>
      <p:sp>
        <p:nvSpPr>
          <p:cNvPr id="3" name="Content Placeholder 2"/>
          <p:cNvSpPr>
            <a:spLocks noGrp="1"/>
          </p:cNvSpPr>
          <p:nvPr>
            <p:ph idx="1"/>
          </p:nvPr>
        </p:nvSpPr>
        <p:spPr>
          <a:xfrm>
            <a:off x="584276" y="1522698"/>
            <a:ext cx="8596668" cy="3880773"/>
          </a:xfrm>
        </p:spPr>
        <p:txBody>
          <a:bodyPr/>
          <a:lstStyle/>
          <a:p>
            <a:pPr fontAlgn="base"/>
            <a:r>
              <a:rPr lang="fr-FR" dirty="0" err="1" smtClean="0"/>
              <a:t>We</a:t>
            </a:r>
            <a:r>
              <a:rPr lang="fr-FR" dirty="0" smtClean="0"/>
              <a:t> </a:t>
            </a:r>
            <a:r>
              <a:rPr lang="fr-FR" dirty="0" err="1" smtClean="0"/>
              <a:t>will</a:t>
            </a:r>
            <a:r>
              <a:rPr lang="fr-FR" dirty="0" smtClean="0"/>
              <a:t> </a:t>
            </a:r>
            <a:r>
              <a:rPr lang="fr-FR" dirty="0" err="1" smtClean="0"/>
              <a:t>be</a:t>
            </a:r>
            <a:r>
              <a:rPr lang="fr-FR" dirty="0" smtClean="0"/>
              <a:t> </a:t>
            </a:r>
            <a:r>
              <a:rPr lang="fr-FR" dirty="0" err="1" smtClean="0"/>
              <a:t>staying</a:t>
            </a:r>
            <a:r>
              <a:rPr lang="fr-FR" dirty="0" smtClean="0"/>
              <a:t> in lodges on site at Marchants Hill.</a:t>
            </a:r>
            <a:endParaRPr lang="fr-FR" dirty="0"/>
          </a:p>
          <a:p>
            <a:pPr fontAlgn="base"/>
            <a:r>
              <a:rPr lang="fr-FR" dirty="0" err="1"/>
              <a:t>Pupils</a:t>
            </a:r>
            <a:r>
              <a:rPr lang="fr-FR" dirty="0"/>
              <a:t> </a:t>
            </a:r>
            <a:r>
              <a:rPr lang="fr-FR" dirty="0" err="1" smtClean="0"/>
              <a:t>will</a:t>
            </a:r>
            <a:r>
              <a:rPr lang="fr-FR" dirty="0" smtClean="0"/>
              <a:t> have ensuite </a:t>
            </a:r>
            <a:r>
              <a:rPr lang="fr-FR" dirty="0" err="1"/>
              <a:t>rooms</a:t>
            </a:r>
            <a:r>
              <a:rPr lang="fr-FR" dirty="0"/>
              <a:t> </a:t>
            </a:r>
            <a:r>
              <a:rPr lang="fr-FR" dirty="0" err="1" smtClean="0"/>
              <a:t>which</a:t>
            </a:r>
            <a:r>
              <a:rPr lang="fr-FR" dirty="0" smtClean="0"/>
              <a:t> </a:t>
            </a:r>
            <a:r>
              <a:rPr lang="fr-FR" dirty="0" err="1" smtClean="0"/>
              <a:t>can</a:t>
            </a:r>
            <a:r>
              <a:rPr lang="fr-FR" dirty="0" smtClean="0"/>
              <a:t> </a:t>
            </a:r>
            <a:r>
              <a:rPr lang="fr-FR" dirty="0" err="1" smtClean="0"/>
              <a:t>sleep</a:t>
            </a:r>
            <a:r>
              <a:rPr lang="fr-FR" dirty="0" smtClean="0"/>
              <a:t> up to 6.</a:t>
            </a:r>
          </a:p>
          <a:p>
            <a:pPr fontAlgn="base"/>
            <a:r>
              <a:rPr lang="fr-FR" dirty="0" err="1" smtClean="0"/>
              <a:t>Rooms</a:t>
            </a:r>
            <a:r>
              <a:rPr lang="fr-FR" dirty="0" smtClean="0"/>
              <a:t> are </a:t>
            </a:r>
            <a:r>
              <a:rPr lang="fr-FR" dirty="0" err="1" smtClean="0"/>
              <a:t>lockable</a:t>
            </a:r>
            <a:r>
              <a:rPr lang="fr-FR" dirty="0" smtClean="0"/>
              <a:t> and </a:t>
            </a:r>
            <a:r>
              <a:rPr lang="fr-FR" dirty="0" err="1" smtClean="0"/>
              <a:t>there</a:t>
            </a:r>
            <a:r>
              <a:rPr lang="fr-FR" dirty="0" smtClean="0"/>
              <a:t> </a:t>
            </a:r>
            <a:r>
              <a:rPr lang="fr-FR" dirty="0" err="1" smtClean="0"/>
              <a:t>is</a:t>
            </a:r>
            <a:r>
              <a:rPr lang="fr-FR" dirty="0" smtClean="0"/>
              <a:t> a Night Security </a:t>
            </a:r>
            <a:r>
              <a:rPr lang="fr-FR" dirty="0" err="1" smtClean="0"/>
              <a:t>Patrol</a:t>
            </a:r>
            <a:r>
              <a:rPr lang="fr-FR" dirty="0" smtClean="0"/>
              <a:t>.</a:t>
            </a:r>
          </a:p>
          <a:p>
            <a:r>
              <a:rPr lang="en-GB" dirty="0" smtClean="0"/>
              <a:t>Staff will also be staying on site. </a:t>
            </a:r>
          </a:p>
          <a:p>
            <a:r>
              <a:rPr lang="en-GB" dirty="0"/>
              <a:t>Children will be able to suggest names of who they would like to share a room with and adults within Year 6 will make the final decision taking their wishes into account. This will happen closer to the time. </a:t>
            </a:r>
          </a:p>
          <a:p>
            <a:endParaRPr lang="fr-FR" dirty="0"/>
          </a:p>
        </p:txBody>
      </p:sp>
      <p:pic>
        <p:nvPicPr>
          <p:cNvPr id="4" name="Picture 3"/>
          <p:cNvPicPr>
            <a:picLocks noChangeAspect="1"/>
          </p:cNvPicPr>
          <p:nvPr/>
        </p:nvPicPr>
        <p:blipFill>
          <a:blip r:embed="rId2"/>
          <a:stretch>
            <a:fillRect/>
          </a:stretch>
        </p:blipFill>
        <p:spPr>
          <a:xfrm rot="21222705">
            <a:off x="7917295" y="594634"/>
            <a:ext cx="3406486" cy="1851351"/>
          </a:xfrm>
          <a:prstGeom prst="rect">
            <a:avLst/>
          </a:prstGeom>
        </p:spPr>
      </p:pic>
      <p:pic>
        <p:nvPicPr>
          <p:cNvPr id="5" name="Picture 4"/>
          <p:cNvPicPr>
            <a:picLocks noChangeAspect="1"/>
          </p:cNvPicPr>
          <p:nvPr/>
        </p:nvPicPr>
        <p:blipFill>
          <a:blip r:embed="rId3"/>
          <a:stretch>
            <a:fillRect/>
          </a:stretch>
        </p:blipFill>
        <p:spPr>
          <a:xfrm rot="579395">
            <a:off x="7271182" y="4316701"/>
            <a:ext cx="3819525" cy="2066925"/>
          </a:xfrm>
          <a:prstGeom prst="rect">
            <a:avLst/>
          </a:prstGeom>
        </p:spPr>
      </p:pic>
      <p:pic>
        <p:nvPicPr>
          <p:cNvPr id="6" name="Picture 5"/>
          <p:cNvPicPr>
            <a:picLocks noChangeAspect="1"/>
          </p:cNvPicPr>
          <p:nvPr/>
        </p:nvPicPr>
        <p:blipFill>
          <a:blip r:embed="rId4"/>
          <a:stretch>
            <a:fillRect/>
          </a:stretch>
        </p:blipFill>
        <p:spPr>
          <a:xfrm rot="21136034">
            <a:off x="1834440" y="4496436"/>
            <a:ext cx="2913052" cy="1814071"/>
          </a:xfrm>
          <a:prstGeom prst="rect">
            <a:avLst/>
          </a:prstGeom>
        </p:spPr>
      </p:pic>
    </p:spTree>
    <p:extLst>
      <p:ext uri="{BB962C8B-B14F-4D97-AF65-F5344CB8AC3E}">
        <p14:creationId xmlns:p14="http://schemas.microsoft.com/office/powerpoint/2010/main" val="122343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41" y="121653"/>
            <a:ext cx="8596668" cy="1320800"/>
          </a:xfrm>
        </p:spPr>
        <p:txBody>
          <a:bodyPr/>
          <a:lstStyle/>
          <a:p>
            <a:r>
              <a:rPr lang="en-GB" dirty="0" smtClean="0"/>
              <a:t>Activities</a:t>
            </a:r>
            <a:endParaRPr lang="en-GB" dirty="0"/>
          </a:p>
        </p:txBody>
      </p:sp>
      <p:sp>
        <p:nvSpPr>
          <p:cNvPr id="3" name="Content Placeholder 2"/>
          <p:cNvSpPr>
            <a:spLocks noGrp="1"/>
          </p:cNvSpPr>
          <p:nvPr>
            <p:ph idx="1"/>
          </p:nvPr>
        </p:nvSpPr>
        <p:spPr>
          <a:xfrm>
            <a:off x="261698" y="936352"/>
            <a:ext cx="8596668" cy="3880773"/>
          </a:xfrm>
        </p:spPr>
        <p:txBody>
          <a:bodyPr/>
          <a:lstStyle/>
          <a:p>
            <a:r>
              <a:rPr lang="en-US" dirty="0" smtClean="0"/>
              <a:t>There </a:t>
            </a:r>
            <a:r>
              <a:rPr lang="en-US" dirty="0"/>
              <a:t>are four 90 minute sessions each day and a huge variety of outdoor activities to choose </a:t>
            </a:r>
            <a:r>
              <a:rPr lang="en-US" dirty="0" smtClean="0"/>
              <a:t>from.</a:t>
            </a:r>
          </a:p>
          <a:p>
            <a:r>
              <a:rPr lang="en-US" dirty="0" smtClean="0"/>
              <a:t>Our activities will be selected and confirmed in January. </a:t>
            </a:r>
          </a:p>
          <a:p>
            <a:endParaRPr lang="en-GB" dirty="0"/>
          </a:p>
        </p:txBody>
      </p:sp>
      <p:pic>
        <p:nvPicPr>
          <p:cNvPr id="4" name="Picture 3"/>
          <p:cNvPicPr>
            <a:picLocks noChangeAspect="1"/>
          </p:cNvPicPr>
          <p:nvPr/>
        </p:nvPicPr>
        <p:blipFill>
          <a:blip r:embed="rId2"/>
          <a:stretch>
            <a:fillRect/>
          </a:stretch>
        </p:blipFill>
        <p:spPr>
          <a:xfrm>
            <a:off x="4716950" y="2339770"/>
            <a:ext cx="3188816" cy="1799252"/>
          </a:xfrm>
          <a:prstGeom prst="rect">
            <a:avLst/>
          </a:prstGeom>
        </p:spPr>
      </p:pic>
      <p:pic>
        <p:nvPicPr>
          <p:cNvPr id="6" name="Picture 5"/>
          <p:cNvPicPr>
            <a:picLocks noChangeAspect="1"/>
          </p:cNvPicPr>
          <p:nvPr/>
        </p:nvPicPr>
        <p:blipFill>
          <a:blip r:embed="rId3"/>
          <a:stretch>
            <a:fillRect/>
          </a:stretch>
        </p:blipFill>
        <p:spPr>
          <a:xfrm>
            <a:off x="261698" y="2257152"/>
            <a:ext cx="3637243" cy="2091542"/>
          </a:xfrm>
          <a:prstGeom prst="rect">
            <a:avLst/>
          </a:prstGeom>
        </p:spPr>
      </p:pic>
      <p:pic>
        <p:nvPicPr>
          <p:cNvPr id="5" name="Picture 4"/>
          <p:cNvPicPr>
            <a:picLocks noChangeAspect="1"/>
          </p:cNvPicPr>
          <p:nvPr/>
        </p:nvPicPr>
        <p:blipFill>
          <a:blip r:embed="rId4"/>
          <a:stretch>
            <a:fillRect/>
          </a:stretch>
        </p:blipFill>
        <p:spPr>
          <a:xfrm>
            <a:off x="261698" y="4413683"/>
            <a:ext cx="4004406" cy="2393878"/>
          </a:xfrm>
          <a:prstGeom prst="rect">
            <a:avLst/>
          </a:prstGeom>
        </p:spPr>
      </p:pic>
      <p:pic>
        <p:nvPicPr>
          <p:cNvPr id="7" name="Picture 6"/>
          <p:cNvPicPr>
            <a:picLocks noChangeAspect="1"/>
          </p:cNvPicPr>
          <p:nvPr/>
        </p:nvPicPr>
        <p:blipFill>
          <a:blip r:embed="rId5"/>
          <a:stretch>
            <a:fillRect/>
          </a:stretch>
        </p:blipFill>
        <p:spPr>
          <a:xfrm>
            <a:off x="4826653" y="4562685"/>
            <a:ext cx="4031713" cy="2138277"/>
          </a:xfrm>
          <a:prstGeom prst="rect">
            <a:avLst/>
          </a:prstGeom>
        </p:spPr>
      </p:pic>
      <p:pic>
        <p:nvPicPr>
          <p:cNvPr id="8" name="Picture 7"/>
          <p:cNvPicPr>
            <a:picLocks noChangeAspect="1"/>
          </p:cNvPicPr>
          <p:nvPr/>
        </p:nvPicPr>
        <p:blipFill>
          <a:blip r:embed="rId6"/>
          <a:stretch>
            <a:fillRect/>
          </a:stretch>
        </p:blipFill>
        <p:spPr>
          <a:xfrm>
            <a:off x="9221197" y="4350327"/>
            <a:ext cx="2596566" cy="2394673"/>
          </a:xfrm>
          <a:prstGeom prst="rect">
            <a:avLst/>
          </a:prstGeom>
        </p:spPr>
      </p:pic>
      <p:pic>
        <p:nvPicPr>
          <p:cNvPr id="9" name="Picture 8"/>
          <p:cNvPicPr>
            <a:picLocks noChangeAspect="1"/>
          </p:cNvPicPr>
          <p:nvPr/>
        </p:nvPicPr>
        <p:blipFill>
          <a:blip r:embed="rId7"/>
          <a:stretch>
            <a:fillRect/>
          </a:stretch>
        </p:blipFill>
        <p:spPr>
          <a:xfrm>
            <a:off x="8499651" y="2103520"/>
            <a:ext cx="3318112" cy="2034975"/>
          </a:xfrm>
          <a:prstGeom prst="rect">
            <a:avLst/>
          </a:prstGeom>
        </p:spPr>
      </p:pic>
    </p:spTree>
    <p:extLst>
      <p:ext uri="{BB962C8B-B14F-4D97-AF65-F5344CB8AC3E}">
        <p14:creationId xmlns:p14="http://schemas.microsoft.com/office/powerpoint/2010/main" val="1111156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a:t>
            </a:r>
            <a:endParaRPr lang="en-GB" dirty="0"/>
          </a:p>
        </p:txBody>
      </p:sp>
      <p:sp>
        <p:nvSpPr>
          <p:cNvPr id="3" name="Content Placeholder 2"/>
          <p:cNvSpPr>
            <a:spLocks noGrp="1"/>
          </p:cNvSpPr>
          <p:nvPr>
            <p:ph idx="1"/>
          </p:nvPr>
        </p:nvSpPr>
        <p:spPr>
          <a:xfrm>
            <a:off x="677334" y="1569462"/>
            <a:ext cx="8596668" cy="3880773"/>
          </a:xfrm>
        </p:spPr>
        <p:txBody>
          <a:bodyPr/>
          <a:lstStyle/>
          <a:p>
            <a:r>
              <a:rPr lang="en-US" dirty="0"/>
              <a:t>All PGL's adventure activities take place under the instruction and guidance of specially trained PGL instructors who </a:t>
            </a:r>
            <a:r>
              <a:rPr lang="en-US" dirty="0" err="1"/>
              <a:t>prioritise</a:t>
            </a:r>
            <a:r>
              <a:rPr lang="en-US" dirty="0"/>
              <a:t> safety above all else. </a:t>
            </a:r>
            <a:endParaRPr lang="en-US" dirty="0" smtClean="0"/>
          </a:p>
          <a:p>
            <a:r>
              <a:rPr lang="en-US" dirty="0" smtClean="0"/>
              <a:t>Activities </a:t>
            </a:r>
            <a:r>
              <a:rPr lang="en-US" dirty="0"/>
              <a:t>take place on land, on the water and in the air (for our rope-based challenges), so each brings a different (and fun!) way for children to challenge themselves in a friendly, safe and supportive environment. </a:t>
            </a:r>
            <a:endParaRPr lang="en-US" dirty="0" smtClean="0"/>
          </a:p>
          <a:p>
            <a:r>
              <a:rPr lang="en-US" dirty="0" smtClean="0"/>
              <a:t>All staff are specially trained and have a vast experience of running primary school residential camps.</a:t>
            </a:r>
            <a:endParaRPr lang="en-US" dirty="0"/>
          </a:p>
          <a:p>
            <a:endParaRPr lang="en-GB" dirty="0"/>
          </a:p>
        </p:txBody>
      </p:sp>
    </p:spTree>
    <p:extLst>
      <p:ext uri="{BB962C8B-B14F-4D97-AF65-F5344CB8AC3E}">
        <p14:creationId xmlns:p14="http://schemas.microsoft.com/office/powerpoint/2010/main" val="277142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80" y="256208"/>
            <a:ext cx="8596668" cy="1320800"/>
          </a:xfrm>
        </p:spPr>
        <p:txBody>
          <a:bodyPr/>
          <a:lstStyle/>
          <a:p>
            <a:r>
              <a:rPr lang="en-GB" dirty="0" smtClean="0"/>
              <a:t>Food</a:t>
            </a:r>
            <a:endParaRPr lang="en-GB" dirty="0"/>
          </a:p>
        </p:txBody>
      </p:sp>
      <p:sp>
        <p:nvSpPr>
          <p:cNvPr id="5" name="Content Placeholder 4"/>
          <p:cNvSpPr>
            <a:spLocks noGrp="1"/>
          </p:cNvSpPr>
          <p:nvPr>
            <p:ph idx="1"/>
          </p:nvPr>
        </p:nvSpPr>
        <p:spPr>
          <a:xfrm>
            <a:off x="409480" y="1144589"/>
            <a:ext cx="9371829" cy="3880773"/>
          </a:xfrm>
        </p:spPr>
        <p:txBody>
          <a:bodyPr/>
          <a:lstStyle/>
          <a:p>
            <a:r>
              <a:rPr lang="en-US" dirty="0"/>
              <a:t>There are freshly-prepared hot or cold options available at every mealtime and a self-service salad bar for children to help themselves to as much salad as they like at lunch and dinner. Homemade soup is available most days and there is plenty of bread and fresh fruit available, as well as hot and cold drinks.</a:t>
            </a:r>
            <a:endParaRPr lang="en-GB" dirty="0"/>
          </a:p>
        </p:txBody>
      </p:sp>
      <p:pic>
        <p:nvPicPr>
          <p:cNvPr id="8" name="Picture 7"/>
          <p:cNvPicPr>
            <a:picLocks noChangeAspect="1"/>
          </p:cNvPicPr>
          <p:nvPr/>
        </p:nvPicPr>
        <p:blipFill>
          <a:blip r:embed="rId2"/>
          <a:stretch>
            <a:fillRect/>
          </a:stretch>
        </p:blipFill>
        <p:spPr>
          <a:xfrm>
            <a:off x="2225963" y="2637499"/>
            <a:ext cx="5922056" cy="3515074"/>
          </a:xfrm>
          <a:prstGeom prst="rect">
            <a:avLst/>
          </a:prstGeom>
        </p:spPr>
      </p:pic>
    </p:spTree>
    <p:extLst>
      <p:ext uri="{BB962C8B-B14F-4D97-AF65-F5344CB8AC3E}">
        <p14:creationId xmlns:p14="http://schemas.microsoft.com/office/powerpoint/2010/main" val="1015812467"/>
      </p:ext>
    </p:extLst>
  </p:cSld>
  <p:clrMapOvr>
    <a:masterClrMapping/>
  </p:clrMapOvr>
  <mc:AlternateContent xmlns:mc="http://schemas.openxmlformats.org/markup-compatibility/2006" xmlns:p14="http://schemas.microsoft.com/office/powerpoint/2010/main">
    <mc:Choice Requires="p14">
      <p:transition spd="slow" p14:dur="2000" advTm="64132"/>
    </mc:Choice>
    <mc:Fallback xmlns="">
      <p:transition spd="slow" advTm="64132"/>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1788</TotalTime>
  <Words>619</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YEAR 6 CAMP</vt:lpstr>
      <vt:lpstr>What is it?</vt:lpstr>
      <vt:lpstr>Why PGL?</vt:lpstr>
      <vt:lpstr>How much will it be?</vt:lpstr>
      <vt:lpstr>A typical itinerary at PGL</vt:lpstr>
      <vt:lpstr>Accommodation</vt:lpstr>
      <vt:lpstr>Activities</vt:lpstr>
      <vt:lpstr>Safety</vt:lpstr>
      <vt:lpstr>Food</vt:lpstr>
      <vt:lpstr>Food</vt:lpstr>
      <vt:lpstr>What will my child need?  A more detailed list will be provided closer to the time</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CAMP</dc:title>
  <dc:creator>Georgina Weeks</dc:creator>
  <cp:lastModifiedBy>Georgina Weeks</cp:lastModifiedBy>
  <cp:revision>27</cp:revision>
  <dcterms:created xsi:type="dcterms:W3CDTF">2021-09-15T12:35:47Z</dcterms:created>
  <dcterms:modified xsi:type="dcterms:W3CDTF">2021-10-15T14:36:30Z</dcterms:modified>
</cp:coreProperties>
</file>