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98" r:id="rId4"/>
    <p:sldId id="277" r:id="rId5"/>
    <p:sldId id="279" r:id="rId6"/>
    <p:sldId id="299" r:id="rId7"/>
    <p:sldId id="300" r:id="rId8"/>
    <p:sldId id="301" r:id="rId9"/>
    <p:sldId id="302" r:id="rId10"/>
    <p:sldId id="303" r:id="rId11"/>
    <p:sldId id="304" r:id="rId12"/>
    <p:sldId id="305" r:id="rId13"/>
    <p:sldId id="306" r:id="rId14"/>
    <p:sldId id="307" r:id="rId15"/>
    <p:sldId id="308" r:id="rId16"/>
    <p:sldId id="310" r:id="rId17"/>
    <p:sldId id="311" r:id="rId18"/>
    <p:sldId id="314" r:id="rId19"/>
    <p:sldId id="316" r:id="rId20"/>
    <p:sldId id="312" r:id="rId21"/>
    <p:sldId id="313" r:id="rId22"/>
    <p:sldId id="315" r:id="rId23"/>
    <p:sldId id="317" r:id="rId24"/>
    <p:sldId id="318" r:id="rId25"/>
    <p:sldId id="319" r:id="rId26"/>
    <p:sldId id="320" r:id="rId27"/>
    <p:sldId id="321" r:id="rId28"/>
    <p:sldId id="322" r:id="rId29"/>
    <p:sldId id="293" r:id="rId30"/>
    <p:sldId id="280" r:id="rId31"/>
    <p:sldId id="281" r:id="rId32"/>
    <p:sldId id="282" r:id="rId33"/>
    <p:sldId id="284" r:id="rId34"/>
    <p:sldId id="285" r:id="rId35"/>
    <p:sldId id="286" r:id="rId36"/>
    <p:sldId id="287" r:id="rId37"/>
    <p:sldId id="288" r:id="rId38"/>
    <p:sldId id="289" r:id="rId39"/>
    <p:sldId id="290" r:id="rId40"/>
    <p:sldId id="291" r:id="rId41"/>
    <p:sldId id="292" r:id="rId42"/>
    <p:sldId id="283" r:id="rId43"/>
    <p:sldId id="294" r:id="rId44"/>
    <p:sldId id="295" r:id="rId45"/>
    <p:sldId id="29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6005729-2A03-4FCB-A440-395DBC768347}" type="datetimeFigureOut">
              <a:rPr lang="en-GB" smtClean="0"/>
              <a:t>28/02/2022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3189665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6005729-2A03-4FCB-A440-395DBC768347}" type="datetimeFigureOut">
              <a:rPr lang="en-GB" smtClean="0"/>
              <a:t>28/02/2022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75626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6005729-2A03-4FCB-A440-395DBC768347}" type="datetimeFigureOut">
              <a:rPr lang="en-GB" smtClean="0"/>
              <a:t>28/02/2022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56283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6005729-2A03-4FCB-A440-395DBC768347}" type="datetimeFigureOut">
              <a:rPr lang="en-GB" smtClean="0"/>
              <a:t>28/02/2022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198645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6005729-2A03-4FCB-A440-395DBC768347}" type="datetimeFigureOut">
              <a:rPr lang="en-GB" smtClean="0"/>
              <a:t>28/02/2022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510312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6005729-2A03-4FCB-A440-395DBC768347}" type="datetimeFigureOut">
              <a:rPr lang="en-GB" smtClean="0"/>
              <a:t>28/02/2022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136618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6005729-2A03-4FCB-A440-395DBC768347}" type="datetimeFigureOut">
              <a:rPr lang="en-GB" smtClean="0"/>
              <a:t>28/02/2022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113112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6005729-2A03-4FCB-A440-395DBC768347}" type="datetimeFigureOut">
              <a:rPr lang="en-GB" smtClean="0"/>
              <a:t>28/02/2022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197498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05729-2A03-4FCB-A440-395DBC768347}" type="datetimeFigureOut">
              <a:rPr lang="en-GB" smtClean="0"/>
              <a:t>28/02/2022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1743163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005729-2A03-4FCB-A440-395DBC768347}" type="datetimeFigureOut">
              <a:rPr lang="en-GB" smtClean="0"/>
              <a:t>28/02/2022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3959444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005729-2A03-4FCB-A440-395DBC768347}" type="datetimeFigureOut">
              <a:rPr lang="en-GB" smtClean="0"/>
              <a:t>28/02/2022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AD2150-D62B-43E4-8A7D-56A6A66BA41A}" type="slidenum">
              <a:rPr lang="en-GB" smtClean="0"/>
              <a:t>‹#›</a:t>
            </a:fld>
            <a:endParaRPr lang="en-GB"/>
          </a:p>
        </p:txBody>
      </p:sp>
    </p:spTree>
    <p:extLst>
      <p:ext uri="{BB962C8B-B14F-4D97-AF65-F5344CB8AC3E}">
        <p14:creationId xmlns:p14="http://schemas.microsoft.com/office/powerpoint/2010/main" val="2076146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05729-2A03-4FCB-A440-395DBC768347}" type="datetimeFigureOut">
              <a:rPr lang="en-GB" smtClean="0"/>
              <a:t>28/02/2022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2150-D62B-43E4-8A7D-56A6A66BA41A}" type="slidenum">
              <a:rPr lang="en-GB" smtClean="0"/>
              <a:t>‹#›</a:t>
            </a:fld>
            <a:endParaRPr lang="en-GB"/>
          </a:p>
        </p:txBody>
      </p:sp>
    </p:spTree>
    <p:extLst>
      <p:ext uri="{BB962C8B-B14F-4D97-AF65-F5344CB8AC3E}">
        <p14:creationId xmlns:p14="http://schemas.microsoft.com/office/powerpoint/2010/main" val="1187473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Year 5 Family Learning</a:t>
            </a:r>
            <a:endParaRPr lang="en-GB" dirty="0"/>
          </a:p>
        </p:txBody>
      </p:sp>
    </p:spTree>
    <p:extLst>
      <p:ext uri="{BB962C8B-B14F-4D97-AF65-F5344CB8AC3E}">
        <p14:creationId xmlns:p14="http://schemas.microsoft.com/office/powerpoint/2010/main" val="248003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Teach the Zones of Regulation?</a:t>
            </a:r>
            <a:endParaRPr lang="en-GB" dirty="0"/>
          </a:p>
        </p:txBody>
      </p:sp>
      <p:sp>
        <p:nvSpPr>
          <p:cNvPr id="3" name="Content Placeholder 2"/>
          <p:cNvSpPr>
            <a:spLocks noGrp="1"/>
          </p:cNvSpPr>
          <p:nvPr>
            <p:ph idx="1"/>
          </p:nvPr>
        </p:nvSpPr>
        <p:spPr/>
        <p:txBody>
          <a:bodyPr>
            <a:normAutofit/>
          </a:bodyPr>
          <a:lstStyle/>
          <a:p>
            <a:r>
              <a:rPr lang="en-US" dirty="0" smtClean="0"/>
              <a:t>Provides a </a:t>
            </a:r>
            <a:r>
              <a:rPr lang="en-US" b="1" dirty="0" smtClean="0"/>
              <a:t>common language</a:t>
            </a:r>
            <a:r>
              <a:rPr lang="en-US" dirty="0" smtClean="0"/>
              <a:t> to discuss emotions – a language that is </a:t>
            </a:r>
            <a:r>
              <a:rPr lang="en-US" dirty="0" err="1" smtClean="0"/>
              <a:t>non-judgemental</a:t>
            </a:r>
            <a:r>
              <a:rPr lang="en-US" dirty="0" smtClean="0"/>
              <a:t>.</a:t>
            </a:r>
          </a:p>
          <a:p>
            <a:r>
              <a:rPr lang="en-US" dirty="0" smtClean="0"/>
              <a:t>The Zones of Regulation is </a:t>
            </a:r>
            <a:r>
              <a:rPr lang="en-US" b="1" dirty="0" smtClean="0"/>
              <a:t>simple</a:t>
            </a:r>
            <a:r>
              <a:rPr lang="en-US" dirty="0" smtClean="0"/>
              <a:t> for children to understand but is helpful for all!</a:t>
            </a:r>
          </a:p>
          <a:p>
            <a:r>
              <a:rPr lang="en-US" dirty="0" smtClean="0"/>
              <a:t>The Zones </a:t>
            </a:r>
            <a:r>
              <a:rPr lang="en-US" b="1" dirty="0" smtClean="0"/>
              <a:t>teach </a:t>
            </a:r>
            <a:r>
              <a:rPr lang="en-US" b="1" i="1" dirty="0" smtClean="0"/>
              <a:t>healthy</a:t>
            </a:r>
            <a:r>
              <a:rPr lang="en-US" b="1" dirty="0" smtClean="0"/>
              <a:t> coping and regulation strategies</a:t>
            </a:r>
            <a:r>
              <a:rPr lang="en-US" dirty="0" smtClean="0"/>
              <a:t>.</a:t>
            </a:r>
          </a:p>
        </p:txBody>
      </p:sp>
      <p:pic>
        <p:nvPicPr>
          <p:cNvPr id="4" name="Picture 3"/>
          <p:cNvPicPr>
            <a:picLocks noChangeAspect="1"/>
          </p:cNvPicPr>
          <p:nvPr/>
        </p:nvPicPr>
        <p:blipFill>
          <a:blip r:embed="rId2"/>
          <a:stretch>
            <a:fillRect/>
          </a:stretch>
        </p:blipFill>
        <p:spPr>
          <a:xfrm>
            <a:off x="10732168" y="0"/>
            <a:ext cx="1331698" cy="1718097"/>
          </a:xfrm>
          <a:prstGeom prst="rect">
            <a:avLst/>
          </a:prstGeom>
        </p:spPr>
      </p:pic>
    </p:spTree>
    <p:extLst>
      <p:ext uri="{BB962C8B-B14F-4D97-AF65-F5344CB8AC3E}">
        <p14:creationId xmlns:p14="http://schemas.microsoft.com/office/powerpoint/2010/main" val="3616689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b="1" dirty="0" smtClean="0">
                <a:solidFill>
                  <a:srgbClr val="0070C0"/>
                </a:solidFill>
              </a:rPr>
              <a:t>Blue Zone: </a:t>
            </a:r>
            <a:r>
              <a:rPr lang="en-US" dirty="0" smtClean="0"/>
              <a:t>sad, sick, tired or bored </a:t>
            </a:r>
            <a:r>
              <a:rPr lang="en-US" i="1" dirty="0" smtClean="0"/>
              <a:t>(low state of alertness – brain and/or body is moving slowly or sluggishly)</a:t>
            </a:r>
            <a:r>
              <a:rPr lang="en-US" dirty="0" smtClean="0"/>
              <a:t>.</a:t>
            </a:r>
          </a:p>
          <a:p>
            <a:r>
              <a:rPr lang="en-US" b="1" dirty="0" smtClean="0">
                <a:solidFill>
                  <a:srgbClr val="00B050"/>
                </a:solidFill>
              </a:rPr>
              <a:t>Green Zone: </a:t>
            </a:r>
            <a:r>
              <a:rPr lang="en-US" dirty="0" smtClean="0"/>
              <a:t>in control, calm, happy and ready to learn </a:t>
            </a:r>
            <a:r>
              <a:rPr lang="en-US" i="1" dirty="0" smtClean="0"/>
              <a:t>(regulated state of alertness).</a:t>
            </a:r>
          </a:p>
          <a:p>
            <a:r>
              <a:rPr lang="en-US" b="1" dirty="0" smtClean="0">
                <a:solidFill>
                  <a:srgbClr val="FFFF00"/>
                </a:solidFill>
              </a:rPr>
              <a:t>Yellow Zone: </a:t>
            </a:r>
            <a:r>
              <a:rPr lang="en-US" dirty="0" smtClean="0"/>
              <a:t>more intense emotions and states but able to maintain control, worried, frustrated, silly, excited, scared or overwhelmed </a:t>
            </a:r>
            <a:r>
              <a:rPr lang="en-US" i="1" dirty="0" smtClean="0"/>
              <a:t>(heightened state of alertness but you still have some control).</a:t>
            </a:r>
          </a:p>
          <a:p>
            <a:r>
              <a:rPr lang="en-US" b="1" dirty="0" smtClean="0">
                <a:solidFill>
                  <a:srgbClr val="FF0000"/>
                </a:solidFill>
              </a:rPr>
              <a:t>Red Zone: </a:t>
            </a:r>
            <a:r>
              <a:rPr lang="en-US" dirty="0" smtClean="0"/>
              <a:t>elated, angry, wild, terrified. </a:t>
            </a:r>
            <a:r>
              <a:rPr lang="en-US" i="1" dirty="0" smtClean="0"/>
              <a:t>(heightened state of alertness and out of control).</a:t>
            </a:r>
            <a:endParaRPr lang="en-GB" dirty="0">
              <a:solidFill>
                <a:srgbClr val="FF0000"/>
              </a:solidFill>
            </a:endParaRPr>
          </a:p>
        </p:txBody>
      </p:sp>
      <p:pic>
        <p:nvPicPr>
          <p:cNvPr id="7" name="Picture 6"/>
          <p:cNvPicPr>
            <a:picLocks noChangeAspect="1"/>
          </p:cNvPicPr>
          <p:nvPr/>
        </p:nvPicPr>
        <p:blipFill>
          <a:blip r:embed="rId2"/>
          <a:stretch>
            <a:fillRect/>
          </a:stretch>
        </p:blipFill>
        <p:spPr>
          <a:xfrm>
            <a:off x="3019425" y="6350"/>
            <a:ext cx="6153150" cy="1819275"/>
          </a:xfrm>
          <a:prstGeom prst="rect">
            <a:avLst/>
          </a:prstGeom>
        </p:spPr>
      </p:pic>
    </p:spTree>
    <p:extLst>
      <p:ext uri="{BB962C8B-B14F-4D97-AF65-F5344CB8AC3E}">
        <p14:creationId xmlns:p14="http://schemas.microsoft.com/office/powerpoint/2010/main" val="857675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0725" y="681037"/>
            <a:ext cx="8210550" cy="5495925"/>
          </a:xfrm>
          <a:prstGeom prst="rect">
            <a:avLst/>
          </a:prstGeom>
        </p:spPr>
      </p:pic>
    </p:spTree>
    <p:extLst>
      <p:ext uri="{BB962C8B-B14F-4D97-AF65-F5344CB8AC3E}">
        <p14:creationId xmlns:p14="http://schemas.microsoft.com/office/powerpoint/2010/main" val="2731661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4489" y="444667"/>
            <a:ext cx="9564353" cy="5699574"/>
          </a:xfrm>
          <a:prstGeom prst="rect">
            <a:avLst/>
          </a:prstGeom>
        </p:spPr>
      </p:pic>
    </p:spTree>
    <p:extLst>
      <p:ext uri="{BB962C8B-B14F-4D97-AF65-F5344CB8AC3E}">
        <p14:creationId xmlns:p14="http://schemas.microsoft.com/office/powerpoint/2010/main" val="4232655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GB" dirty="0"/>
          </a:p>
        </p:txBody>
      </p:sp>
      <p:sp>
        <p:nvSpPr>
          <p:cNvPr id="3" name="Content Placeholder 2"/>
          <p:cNvSpPr>
            <a:spLocks noGrp="1"/>
          </p:cNvSpPr>
          <p:nvPr>
            <p:ph idx="1"/>
          </p:nvPr>
        </p:nvSpPr>
        <p:spPr/>
        <p:txBody>
          <a:bodyPr/>
          <a:lstStyle/>
          <a:p>
            <a:r>
              <a:rPr lang="en-US" dirty="0" smtClean="0"/>
              <a:t>There is no ‘bad’ Zone.</a:t>
            </a:r>
          </a:p>
          <a:p>
            <a:r>
              <a:rPr lang="en-US" dirty="0" smtClean="0"/>
              <a:t>Everyone experiences all of the Zones at different times and in different circumstances.</a:t>
            </a:r>
          </a:p>
          <a:p>
            <a:r>
              <a:rPr lang="en-US" dirty="0" smtClean="0"/>
              <a:t>We can’t change the way children feel </a:t>
            </a:r>
            <a:r>
              <a:rPr lang="en-US" b="1" dirty="0" smtClean="0"/>
              <a:t>BUT</a:t>
            </a:r>
            <a:r>
              <a:rPr lang="en-US" dirty="0" smtClean="0"/>
              <a:t> we can help them manage their feelings/states and </a:t>
            </a:r>
            <a:r>
              <a:rPr lang="en-US" dirty="0" err="1" smtClean="0"/>
              <a:t>behaviours</a:t>
            </a:r>
            <a:r>
              <a:rPr lang="en-US" dirty="0" smtClean="0"/>
              <a:t>. </a:t>
            </a:r>
            <a:r>
              <a:rPr lang="en-US" i="1" dirty="0" smtClean="0"/>
              <a:t>“It’s OK to be angry, but it is not OK to hit…”</a:t>
            </a:r>
          </a:p>
          <a:p>
            <a:r>
              <a:rPr lang="en-US" dirty="0" smtClean="0"/>
              <a:t>You can be in more than one Zone at a time (</a:t>
            </a:r>
            <a:r>
              <a:rPr lang="en-US" dirty="0" err="1" smtClean="0"/>
              <a:t>eg</a:t>
            </a:r>
            <a:r>
              <a:rPr lang="en-US" dirty="0" smtClean="0"/>
              <a:t>. Sad and angry).</a:t>
            </a:r>
            <a:endParaRPr lang="en-GB" dirty="0"/>
          </a:p>
        </p:txBody>
      </p:sp>
      <p:pic>
        <p:nvPicPr>
          <p:cNvPr id="4" name="Picture 3"/>
          <p:cNvPicPr>
            <a:picLocks noChangeAspect="1"/>
          </p:cNvPicPr>
          <p:nvPr/>
        </p:nvPicPr>
        <p:blipFill>
          <a:blip r:embed="rId2"/>
          <a:stretch>
            <a:fillRect/>
          </a:stretch>
        </p:blipFill>
        <p:spPr>
          <a:xfrm>
            <a:off x="10732168" y="0"/>
            <a:ext cx="1331698" cy="1718097"/>
          </a:xfrm>
          <a:prstGeom prst="rect">
            <a:avLst/>
          </a:prstGeom>
        </p:spPr>
      </p:pic>
    </p:spTree>
    <p:extLst>
      <p:ext uri="{BB962C8B-B14F-4D97-AF65-F5344CB8AC3E}">
        <p14:creationId xmlns:p14="http://schemas.microsoft.com/office/powerpoint/2010/main" val="2291547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GB" dirty="0"/>
          </a:p>
        </p:txBody>
      </p:sp>
      <p:sp>
        <p:nvSpPr>
          <p:cNvPr id="3" name="Content Placeholder 2"/>
          <p:cNvSpPr>
            <a:spLocks noGrp="1"/>
          </p:cNvSpPr>
          <p:nvPr>
            <p:ph idx="1"/>
          </p:nvPr>
        </p:nvSpPr>
        <p:spPr/>
        <p:txBody>
          <a:bodyPr>
            <a:normAutofit lnSpcReduction="10000"/>
          </a:bodyPr>
          <a:lstStyle/>
          <a:p>
            <a:r>
              <a:rPr lang="en-US" dirty="0" smtClean="0"/>
              <a:t>If your child is confidently using words to describe their emotions, they don’t need to revert to Zones language HOWEVER it is useful for them to know the strategy groups that will help them.</a:t>
            </a:r>
          </a:p>
          <a:p>
            <a:pPr marL="0" indent="0">
              <a:buNone/>
            </a:pPr>
            <a:r>
              <a:rPr lang="en-US" i="1" dirty="0" err="1" smtClean="0"/>
              <a:t>Eg</a:t>
            </a:r>
            <a:r>
              <a:rPr lang="en-US" i="1" dirty="0" smtClean="0"/>
              <a:t>. Sick or tired = blue zone strategies</a:t>
            </a:r>
          </a:p>
          <a:p>
            <a:pPr marL="0" indent="0">
              <a:buNone/>
            </a:pPr>
            <a:endParaRPr lang="en-US" i="1" dirty="0"/>
          </a:p>
          <a:p>
            <a:pPr marL="0" indent="0">
              <a:buNone/>
            </a:pPr>
            <a:r>
              <a:rPr lang="en-US" dirty="0" smtClean="0"/>
              <a:t>If your child is in the Red Zone…</a:t>
            </a:r>
          </a:p>
          <a:p>
            <a:r>
              <a:rPr lang="en-US" dirty="0" smtClean="0"/>
              <a:t>Limit </a:t>
            </a:r>
            <a:r>
              <a:rPr lang="en-US" dirty="0" err="1" smtClean="0"/>
              <a:t>verbals</a:t>
            </a:r>
            <a:r>
              <a:rPr lang="en-US" dirty="0" smtClean="0"/>
              <a:t> – this is not a teachable moment.</a:t>
            </a:r>
          </a:p>
          <a:p>
            <a:r>
              <a:rPr lang="en-US" dirty="0" smtClean="0"/>
              <a:t>Discuss use of tools when child is regulated.</a:t>
            </a:r>
          </a:p>
          <a:p>
            <a:r>
              <a:rPr lang="en-US" dirty="0" smtClean="0"/>
              <a:t>Plan for if/when child is in the Red Zone. “Wonder if this strategy would help…?”</a:t>
            </a:r>
            <a:endParaRPr lang="en-US" dirty="0"/>
          </a:p>
        </p:txBody>
      </p:sp>
      <p:pic>
        <p:nvPicPr>
          <p:cNvPr id="4" name="Picture 3"/>
          <p:cNvPicPr>
            <a:picLocks noChangeAspect="1"/>
          </p:cNvPicPr>
          <p:nvPr/>
        </p:nvPicPr>
        <p:blipFill>
          <a:blip r:embed="rId2"/>
          <a:stretch>
            <a:fillRect/>
          </a:stretch>
        </p:blipFill>
        <p:spPr>
          <a:xfrm>
            <a:off x="10732168" y="0"/>
            <a:ext cx="1331698" cy="1718097"/>
          </a:xfrm>
          <a:prstGeom prst="rect">
            <a:avLst/>
          </a:prstGeom>
        </p:spPr>
      </p:pic>
    </p:spTree>
    <p:extLst>
      <p:ext uri="{BB962C8B-B14F-4D97-AF65-F5344CB8AC3E}">
        <p14:creationId xmlns:p14="http://schemas.microsoft.com/office/powerpoint/2010/main" val="1337583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UNDERSTANDING ZONE TOOLS:</a:t>
            </a:r>
            <a:endParaRPr lang="en-GB" dirty="0"/>
          </a:p>
        </p:txBody>
      </p:sp>
      <p:sp>
        <p:nvSpPr>
          <p:cNvPr id="6" name="Content Placeholder 5"/>
          <p:cNvSpPr>
            <a:spLocks noGrp="1"/>
          </p:cNvSpPr>
          <p:nvPr>
            <p:ph idx="1"/>
          </p:nvPr>
        </p:nvSpPr>
        <p:spPr/>
        <p:txBody>
          <a:bodyPr/>
          <a:lstStyle/>
          <a:p>
            <a:r>
              <a:rPr lang="en-US" b="1" dirty="0" smtClean="0">
                <a:solidFill>
                  <a:srgbClr val="0070C0"/>
                </a:solidFill>
              </a:rPr>
              <a:t>Blue Zone: </a:t>
            </a:r>
            <a:r>
              <a:rPr lang="en-US" dirty="0" smtClean="0"/>
              <a:t>help wake up our bodies, feel better and regain focus.</a:t>
            </a:r>
          </a:p>
          <a:p>
            <a:r>
              <a:rPr lang="en-US" b="1" dirty="0" smtClean="0">
                <a:solidFill>
                  <a:srgbClr val="00B050"/>
                </a:solidFill>
              </a:rPr>
              <a:t>Green Zone: </a:t>
            </a:r>
            <a:r>
              <a:rPr lang="en-US" dirty="0" smtClean="0"/>
              <a:t>help us stay calm, focused and feeling good. These are often proactive strategies.</a:t>
            </a:r>
            <a:endParaRPr lang="en-US" i="1" dirty="0" smtClean="0"/>
          </a:p>
          <a:p>
            <a:r>
              <a:rPr lang="en-US" b="1" dirty="0" smtClean="0">
                <a:solidFill>
                  <a:srgbClr val="FFFF00"/>
                </a:solidFill>
              </a:rPr>
              <a:t>Yellow Zone: </a:t>
            </a:r>
            <a:r>
              <a:rPr lang="en-US" dirty="0" smtClean="0"/>
              <a:t>help us regain control and calm ourselves.</a:t>
            </a:r>
            <a:endParaRPr lang="en-US" i="1" dirty="0" smtClean="0"/>
          </a:p>
          <a:p>
            <a:r>
              <a:rPr lang="en-US" b="1" dirty="0" smtClean="0">
                <a:solidFill>
                  <a:srgbClr val="FF0000"/>
                </a:solidFill>
              </a:rPr>
              <a:t>Red Zone: </a:t>
            </a:r>
            <a:r>
              <a:rPr lang="en-US" dirty="0" smtClean="0"/>
              <a:t>help us stay safe and start to calm down.</a:t>
            </a:r>
            <a:endParaRPr lang="en-GB" dirty="0">
              <a:solidFill>
                <a:srgbClr val="FF0000"/>
              </a:solidFill>
            </a:endParaRPr>
          </a:p>
        </p:txBody>
      </p:sp>
      <p:pic>
        <p:nvPicPr>
          <p:cNvPr id="2" name="Picture 1"/>
          <p:cNvPicPr>
            <a:picLocks noChangeAspect="1"/>
          </p:cNvPicPr>
          <p:nvPr/>
        </p:nvPicPr>
        <p:blipFill>
          <a:blip r:embed="rId2"/>
          <a:stretch>
            <a:fillRect/>
          </a:stretch>
        </p:blipFill>
        <p:spPr>
          <a:xfrm>
            <a:off x="8677024" y="146843"/>
            <a:ext cx="2409825" cy="1762125"/>
          </a:xfrm>
          <a:prstGeom prst="rect">
            <a:avLst/>
          </a:prstGeom>
        </p:spPr>
      </p:pic>
    </p:spTree>
    <p:extLst>
      <p:ext uri="{BB962C8B-B14F-4D97-AF65-F5344CB8AC3E}">
        <p14:creationId xmlns:p14="http://schemas.microsoft.com/office/powerpoint/2010/main" val="559669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TOOLS FOR SELF-REGULATION</a:t>
            </a:r>
            <a:endParaRPr lang="en-GB" dirty="0"/>
          </a:p>
        </p:txBody>
      </p:sp>
      <p:sp>
        <p:nvSpPr>
          <p:cNvPr id="6" name="Content Placeholder 5"/>
          <p:cNvSpPr>
            <a:spLocks noGrp="1"/>
          </p:cNvSpPr>
          <p:nvPr>
            <p:ph idx="1"/>
          </p:nvPr>
        </p:nvSpPr>
        <p:spPr/>
        <p:txBody>
          <a:bodyPr/>
          <a:lstStyle/>
          <a:p>
            <a:r>
              <a:rPr lang="en-US" dirty="0"/>
              <a:t>Thinking Strategies</a:t>
            </a:r>
          </a:p>
          <a:p>
            <a:r>
              <a:rPr lang="en-US" dirty="0" smtClean="0"/>
              <a:t>Sensory Supports</a:t>
            </a:r>
          </a:p>
          <a:p>
            <a:r>
              <a:rPr lang="en-US" dirty="0" smtClean="0"/>
              <a:t>Calming Techniques</a:t>
            </a:r>
          </a:p>
        </p:txBody>
      </p:sp>
    </p:spTree>
    <p:extLst>
      <p:ext uri="{BB962C8B-B14F-4D97-AF65-F5344CB8AC3E}">
        <p14:creationId xmlns:p14="http://schemas.microsoft.com/office/powerpoint/2010/main" val="320639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THINKING STRATEGIES</a:t>
            </a:r>
            <a:endParaRPr lang="en-GB" dirty="0"/>
          </a:p>
        </p:txBody>
      </p:sp>
      <p:sp>
        <p:nvSpPr>
          <p:cNvPr id="6" name="Content Placeholder 5"/>
          <p:cNvSpPr>
            <a:spLocks noGrp="1"/>
          </p:cNvSpPr>
          <p:nvPr>
            <p:ph idx="1"/>
          </p:nvPr>
        </p:nvSpPr>
        <p:spPr/>
        <p:txBody>
          <a:bodyPr>
            <a:normAutofit/>
          </a:bodyPr>
          <a:lstStyle/>
          <a:p>
            <a:r>
              <a:rPr lang="en-US" dirty="0" smtClean="0"/>
              <a:t>Expected vs. Unexpected Reactions – Praising the expected, not just pointing out the unexpected.</a:t>
            </a:r>
            <a:endParaRPr lang="en-US" dirty="0"/>
          </a:p>
        </p:txBody>
      </p:sp>
      <p:pic>
        <p:nvPicPr>
          <p:cNvPr id="2" name="Picture 1"/>
          <p:cNvPicPr>
            <a:picLocks noChangeAspect="1"/>
          </p:cNvPicPr>
          <p:nvPr/>
        </p:nvPicPr>
        <p:blipFill>
          <a:blip r:embed="rId2"/>
          <a:stretch>
            <a:fillRect/>
          </a:stretch>
        </p:blipFill>
        <p:spPr>
          <a:xfrm>
            <a:off x="5319211" y="2574257"/>
            <a:ext cx="6034589" cy="3925584"/>
          </a:xfrm>
          <a:prstGeom prst="rect">
            <a:avLst/>
          </a:prstGeom>
        </p:spPr>
      </p:pic>
    </p:spTree>
    <p:extLst>
      <p:ext uri="{BB962C8B-B14F-4D97-AF65-F5344CB8AC3E}">
        <p14:creationId xmlns:p14="http://schemas.microsoft.com/office/powerpoint/2010/main" val="2373736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INNER COACH vs. INNER CRITIC</a:t>
            </a:r>
            <a:endParaRPr lang="en-GB" dirty="0"/>
          </a:p>
        </p:txBody>
      </p:sp>
      <p:pic>
        <p:nvPicPr>
          <p:cNvPr id="5" name="Picture 4"/>
          <p:cNvPicPr>
            <a:picLocks noChangeAspect="1"/>
          </p:cNvPicPr>
          <p:nvPr/>
        </p:nvPicPr>
        <p:blipFill>
          <a:blip r:embed="rId2"/>
          <a:stretch>
            <a:fillRect/>
          </a:stretch>
        </p:blipFill>
        <p:spPr>
          <a:xfrm>
            <a:off x="7468592" y="365125"/>
            <a:ext cx="4521377" cy="5490243"/>
          </a:xfrm>
          <a:prstGeom prst="rect">
            <a:avLst/>
          </a:prstGeom>
        </p:spPr>
      </p:pic>
    </p:spTree>
    <p:extLst>
      <p:ext uri="{BB962C8B-B14F-4D97-AF65-F5344CB8AC3E}">
        <p14:creationId xmlns:p14="http://schemas.microsoft.com/office/powerpoint/2010/main" val="3554147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Spanish</a:t>
            </a:r>
            <a:endParaRPr lang="en-GB" dirty="0"/>
          </a:p>
        </p:txBody>
      </p:sp>
      <p:pic>
        <p:nvPicPr>
          <p:cNvPr id="4" name="Picture 3"/>
          <p:cNvPicPr>
            <a:picLocks noChangeAspect="1"/>
          </p:cNvPicPr>
          <p:nvPr/>
        </p:nvPicPr>
        <p:blipFill>
          <a:blip r:embed="rId2"/>
          <a:stretch>
            <a:fillRect/>
          </a:stretch>
        </p:blipFill>
        <p:spPr>
          <a:xfrm>
            <a:off x="4367212" y="1592320"/>
            <a:ext cx="3457575" cy="581025"/>
          </a:xfrm>
          <a:prstGeom prst="rect">
            <a:avLst/>
          </a:prstGeom>
        </p:spPr>
      </p:pic>
    </p:spTree>
    <p:extLst>
      <p:ext uri="{BB962C8B-B14F-4D97-AF65-F5344CB8AC3E}">
        <p14:creationId xmlns:p14="http://schemas.microsoft.com/office/powerpoint/2010/main" val="2079683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SENSORY STRATEGIES:</a:t>
            </a:r>
            <a:endParaRPr lang="en-GB" dirty="0"/>
          </a:p>
        </p:txBody>
      </p:sp>
      <p:sp>
        <p:nvSpPr>
          <p:cNvPr id="6" name="Content Placeholder 5"/>
          <p:cNvSpPr>
            <a:spLocks noGrp="1"/>
          </p:cNvSpPr>
          <p:nvPr>
            <p:ph idx="1"/>
          </p:nvPr>
        </p:nvSpPr>
        <p:spPr/>
        <p:txBody>
          <a:bodyPr>
            <a:normAutofit fontScale="92500" lnSpcReduction="20000"/>
          </a:bodyPr>
          <a:lstStyle/>
          <a:p>
            <a:r>
              <a:rPr lang="en-US" dirty="0" smtClean="0"/>
              <a:t>Wobble board to sit on.</a:t>
            </a:r>
          </a:p>
          <a:p>
            <a:r>
              <a:rPr lang="en-US" dirty="0" smtClean="0"/>
              <a:t>Go for a walk.</a:t>
            </a:r>
          </a:p>
          <a:p>
            <a:r>
              <a:rPr lang="en-US" dirty="0" smtClean="0"/>
              <a:t>Wall push ups.</a:t>
            </a:r>
          </a:p>
          <a:p>
            <a:r>
              <a:rPr lang="en-US" dirty="0" smtClean="0"/>
              <a:t>Blowing bubbles.</a:t>
            </a:r>
          </a:p>
          <a:p>
            <a:r>
              <a:rPr lang="en-US" dirty="0" smtClean="0"/>
              <a:t>Sitting on hands.</a:t>
            </a:r>
          </a:p>
          <a:p>
            <a:r>
              <a:rPr lang="en-US" dirty="0" smtClean="0"/>
              <a:t>Stretch.</a:t>
            </a:r>
          </a:p>
          <a:p>
            <a:r>
              <a:rPr lang="en-US" dirty="0" smtClean="0"/>
              <a:t>Stress balls.</a:t>
            </a:r>
          </a:p>
          <a:p>
            <a:r>
              <a:rPr lang="en-US" dirty="0" smtClean="0"/>
              <a:t>Slime.</a:t>
            </a:r>
          </a:p>
          <a:p>
            <a:r>
              <a:rPr lang="en-US" dirty="0" smtClean="0"/>
              <a:t>Timers.</a:t>
            </a:r>
          </a:p>
          <a:p>
            <a:pPr marL="0" indent="0" algn="ctr">
              <a:buNone/>
            </a:pPr>
            <a:r>
              <a:rPr lang="en-US" dirty="0" smtClean="0"/>
              <a:t>THESE ARE NOT A TREAT BUT A TOOL TO HELP THE CHILDREN FEEL REGULATED.</a:t>
            </a:r>
            <a:endParaRPr lang="en-US" dirty="0"/>
          </a:p>
        </p:txBody>
      </p:sp>
    </p:spTree>
    <p:extLst>
      <p:ext uri="{BB962C8B-B14F-4D97-AF65-F5344CB8AC3E}">
        <p14:creationId xmlns:p14="http://schemas.microsoft.com/office/powerpoint/2010/main" val="30259054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SENSORY TOOLS</a:t>
            </a:r>
            <a:endParaRPr lang="en-GB" dirty="0"/>
          </a:p>
        </p:txBody>
      </p:sp>
      <p:pic>
        <p:nvPicPr>
          <p:cNvPr id="4" name="Picture 3"/>
          <p:cNvPicPr>
            <a:picLocks noChangeAspect="1"/>
          </p:cNvPicPr>
          <p:nvPr/>
        </p:nvPicPr>
        <p:blipFill>
          <a:blip r:embed="rId2"/>
          <a:stretch>
            <a:fillRect/>
          </a:stretch>
        </p:blipFill>
        <p:spPr>
          <a:xfrm>
            <a:off x="402807" y="1539290"/>
            <a:ext cx="1247775" cy="2143125"/>
          </a:xfrm>
          <a:prstGeom prst="rect">
            <a:avLst/>
          </a:prstGeom>
        </p:spPr>
      </p:pic>
      <p:pic>
        <p:nvPicPr>
          <p:cNvPr id="5" name="Picture 4"/>
          <p:cNvPicPr>
            <a:picLocks noChangeAspect="1"/>
          </p:cNvPicPr>
          <p:nvPr/>
        </p:nvPicPr>
        <p:blipFill>
          <a:blip r:embed="rId3"/>
          <a:stretch>
            <a:fillRect/>
          </a:stretch>
        </p:blipFill>
        <p:spPr>
          <a:xfrm>
            <a:off x="3428247" y="1690688"/>
            <a:ext cx="1838325" cy="1657350"/>
          </a:xfrm>
          <a:prstGeom prst="rect">
            <a:avLst/>
          </a:prstGeom>
        </p:spPr>
      </p:pic>
      <p:pic>
        <p:nvPicPr>
          <p:cNvPr id="7" name="Picture 6"/>
          <p:cNvPicPr>
            <a:picLocks noChangeAspect="1"/>
          </p:cNvPicPr>
          <p:nvPr/>
        </p:nvPicPr>
        <p:blipFill>
          <a:blip r:embed="rId4"/>
          <a:stretch>
            <a:fillRect/>
          </a:stretch>
        </p:blipFill>
        <p:spPr>
          <a:xfrm>
            <a:off x="7044237" y="1484124"/>
            <a:ext cx="3126458" cy="2198291"/>
          </a:xfrm>
          <a:prstGeom prst="rect">
            <a:avLst/>
          </a:prstGeom>
        </p:spPr>
      </p:pic>
      <p:pic>
        <p:nvPicPr>
          <p:cNvPr id="8" name="Picture 7"/>
          <p:cNvPicPr>
            <a:picLocks noChangeAspect="1"/>
          </p:cNvPicPr>
          <p:nvPr/>
        </p:nvPicPr>
        <p:blipFill>
          <a:blip r:embed="rId5"/>
          <a:stretch>
            <a:fillRect/>
          </a:stretch>
        </p:blipFill>
        <p:spPr>
          <a:xfrm>
            <a:off x="1853614" y="2184734"/>
            <a:ext cx="1371600" cy="3771900"/>
          </a:xfrm>
          <a:prstGeom prst="rect">
            <a:avLst/>
          </a:prstGeom>
        </p:spPr>
      </p:pic>
      <p:pic>
        <p:nvPicPr>
          <p:cNvPr id="9" name="Picture 8"/>
          <p:cNvPicPr>
            <a:picLocks noChangeAspect="1"/>
          </p:cNvPicPr>
          <p:nvPr/>
        </p:nvPicPr>
        <p:blipFill>
          <a:blip r:embed="rId6"/>
          <a:stretch>
            <a:fillRect/>
          </a:stretch>
        </p:blipFill>
        <p:spPr>
          <a:xfrm>
            <a:off x="5007640" y="3682415"/>
            <a:ext cx="2578267" cy="1686208"/>
          </a:xfrm>
          <a:prstGeom prst="rect">
            <a:avLst/>
          </a:prstGeom>
        </p:spPr>
      </p:pic>
      <p:pic>
        <p:nvPicPr>
          <p:cNvPr id="10" name="Picture 9"/>
          <p:cNvPicPr>
            <a:picLocks noChangeAspect="1"/>
          </p:cNvPicPr>
          <p:nvPr/>
        </p:nvPicPr>
        <p:blipFill>
          <a:blip r:embed="rId7"/>
          <a:stretch>
            <a:fillRect/>
          </a:stretch>
        </p:blipFill>
        <p:spPr>
          <a:xfrm>
            <a:off x="9680479" y="3901414"/>
            <a:ext cx="1910872" cy="1800000"/>
          </a:xfrm>
          <a:prstGeom prst="rect">
            <a:avLst/>
          </a:prstGeom>
        </p:spPr>
      </p:pic>
    </p:spTree>
    <p:extLst>
      <p:ext uri="{BB962C8B-B14F-4D97-AF65-F5344CB8AC3E}">
        <p14:creationId xmlns:p14="http://schemas.microsoft.com/office/powerpoint/2010/main" val="1443917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CALMING STRATEGIES</a:t>
            </a:r>
            <a:endParaRPr lang="en-GB" dirty="0"/>
          </a:p>
        </p:txBody>
      </p:sp>
      <p:pic>
        <p:nvPicPr>
          <p:cNvPr id="4" name="Picture 3"/>
          <p:cNvPicPr>
            <a:picLocks noChangeAspect="1"/>
          </p:cNvPicPr>
          <p:nvPr/>
        </p:nvPicPr>
        <p:blipFill>
          <a:blip r:embed="rId2"/>
          <a:stretch>
            <a:fillRect/>
          </a:stretch>
        </p:blipFill>
        <p:spPr>
          <a:xfrm>
            <a:off x="5668234" y="365125"/>
            <a:ext cx="6523766" cy="5345864"/>
          </a:xfrm>
          <a:prstGeom prst="rect">
            <a:avLst/>
          </a:prstGeom>
        </p:spPr>
      </p:pic>
    </p:spTree>
    <p:extLst>
      <p:ext uri="{BB962C8B-B14F-4D97-AF65-F5344CB8AC3E}">
        <p14:creationId xmlns:p14="http://schemas.microsoft.com/office/powerpoint/2010/main" val="1161326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COUNTING</a:t>
            </a:r>
            <a:endParaRPr lang="en-GB" dirty="0"/>
          </a:p>
        </p:txBody>
      </p:sp>
      <p:sp>
        <p:nvSpPr>
          <p:cNvPr id="2" name="Content Placeholder 1"/>
          <p:cNvSpPr>
            <a:spLocks noGrp="1"/>
          </p:cNvSpPr>
          <p:nvPr>
            <p:ph idx="1"/>
          </p:nvPr>
        </p:nvSpPr>
        <p:spPr/>
        <p:txBody>
          <a:bodyPr/>
          <a:lstStyle/>
          <a:p>
            <a:r>
              <a:rPr lang="en-US" dirty="0" smtClean="0"/>
              <a:t>Forward and backwards</a:t>
            </a:r>
          </a:p>
          <a:p>
            <a:r>
              <a:rPr lang="en-US" dirty="0" smtClean="0"/>
              <a:t>Count objects</a:t>
            </a:r>
          </a:p>
          <a:p>
            <a:r>
              <a:rPr lang="en-US" dirty="0" smtClean="0"/>
              <a:t>Count </a:t>
            </a:r>
            <a:r>
              <a:rPr lang="en-US" dirty="0" err="1" smtClean="0"/>
              <a:t>colours</a:t>
            </a:r>
            <a:endParaRPr lang="en-US" dirty="0" smtClean="0"/>
          </a:p>
          <a:p>
            <a:r>
              <a:rPr lang="en-US" dirty="0" smtClean="0"/>
              <a:t>Count breaths</a:t>
            </a:r>
          </a:p>
          <a:p>
            <a:r>
              <a:rPr lang="en-US" dirty="0" smtClean="0"/>
              <a:t>Count pulse</a:t>
            </a:r>
            <a:endParaRPr lang="en-GB" dirty="0"/>
          </a:p>
        </p:txBody>
      </p:sp>
    </p:spTree>
    <p:extLst>
      <p:ext uri="{BB962C8B-B14F-4D97-AF65-F5344CB8AC3E}">
        <p14:creationId xmlns:p14="http://schemas.microsoft.com/office/powerpoint/2010/main" val="672758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CALMING ACTIVITIES</a:t>
            </a:r>
            <a:endParaRPr lang="en-GB" dirty="0"/>
          </a:p>
        </p:txBody>
      </p:sp>
      <p:sp>
        <p:nvSpPr>
          <p:cNvPr id="2" name="Content Placeholder 1"/>
          <p:cNvSpPr>
            <a:spLocks noGrp="1"/>
          </p:cNvSpPr>
          <p:nvPr>
            <p:ph idx="1"/>
          </p:nvPr>
        </p:nvSpPr>
        <p:spPr/>
        <p:txBody>
          <a:bodyPr/>
          <a:lstStyle/>
          <a:p>
            <a:r>
              <a:rPr lang="en-US" dirty="0" smtClean="0"/>
              <a:t>Puzzles</a:t>
            </a:r>
          </a:p>
          <a:p>
            <a:r>
              <a:rPr lang="en-US" dirty="0" smtClean="0"/>
              <a:t>Listening to Music</a:t>
            </a:r>
          </a:p>
          <a:p>
            <a:r>
              <a:rPr lang="en-US" dirty="0" smtClean="0"/>
              <a:t>Draw/Paint</a:t>
            </a:r>
          </a:p>
          <a:p>
            <a:r>
              <a:rPr lang="en-US" dirty="0" smtClean="0"/>
              <a:t>Origami</a:t>
            </a:r>
          </a:p>
          <a:p>
            <a:r>
              <a:rPr lang="en-US" dirty="0" smtClean="0"/>
              <a:t>Play-Doh/clay</a:t>
            </a:r>
          </a:p>
          <a:p>
            <a:r>
              <a:rPr lang="en-US" dirty="0" smtClean="0"/>
              <a:t>Read</a:t>
            </a:r>
          </a:p>
          <a:p>
            <a:r>
              <a:rPr lang="en-US" dirty="0" smtClean="0"/>
              <a:t>Stack Rocks</a:t>
            </a:r>
            <a:endParaRPr lang="en-GB" dirty="0"/>
          </a:p>
        </p:txBody>
      </p:sp>
    </p:spTree>
    <p:extLst>
      <p:ext uri="{BB962C8B-B14F-4D97-AF65-F5344CB8AC3E}">
        <p14:creationId xmlns:p14="http://schemas.microsoft.com/office/powerpoint/2010/main" val="491525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I SUPPORT THE ZONES OF REGULATION?</a:t>
            </a:r>
            <a:endParaRPr lang="en-GB" dirty="0"/>
          </a:p>
        </p:txBody>
      </p:sp>
      <p:sp>
        <p:nvSpPr>
          <p:cNvPr id="3" name="Content Placeholder 2"/>
          <p:cNvSpPr>
            <a:spLocks noGrp="1"/>
          </p:cNvSpPr>
          <p:nvPr>
            <p:ph idx="1"/>
          </p:nvPr>
        </p:nvSpPr>
        <p:spPr/>
        <p:txBody>
          <a:bodyPr>
            <a:normAutofit fontScale="92500" lnSpcReduction="20000"/>
          </a:bodyPr>
          <a:lstStyle/>
          <a:p>
            <a:r>
              <a:rPr lang="en-US" b="1" dirty="0" smtClean="0"/>
              <a:t>Identify your own feelings using Zones language in front of your child. </a:t>
            </a:r>
            <a:r>
              <a:rPr lang="en-US" dirty="0" smtClean="0">
                <a:solidFill>
                  <a:schemeClr val="accent1"/>
                </a:solidFill>
              </a:rPr>
              <a:t>(e.g. “I’m frustrated, I am in the yellow zone”)</a:t>
            </a:r>
            <a:endParaRPr lang="en-US" b="1" dirty="0" smtClean="0"/>
          </a:p>
          <a:p>
            <a:r>
              <a:rPr lang="en-US" b="1" dirty="0" smtClean="0"/>
              <a:t>Provide positive reinforcement when your child is in the Green Zone and if they make efforts to stay in the Green Zone. </a:t>
            </a:r>
            <a:r>
              <a:rPr lang="en-US" dirty="0" smtClean="0">
                <a:solidFill>
                  <a:schemeClr val="accent1"/>
                </a:solidFill>
              </a:rPr>
              <a:t>(e.g. “I can see you are working really hard to stay in the Green Zone by…”)</a:t>
            </a:r>
            <a:endParaRPr lang="en-US" b="1" dirty="0" smtClean="0"/>
          </a:p>
          <a:p>
            <a:r>
              <a:rPr lang="en-US" b="1" dirty="0" smtClean="0"/>
              <a:t>Talk about what tool you will use to be in the appropriate Zone. </a:t>
            </a:r>
            <a:r>
              <a:rPr lang="en-US" dirty="0" smtClean="0">
                <a:solidFill>
                  <a:schemeClr val="accent1"/>
                </a:solidFill>
              </a:rPr>
              <a:t>(e.g. “I’m going to go for a walk, I need to get to the green zone.”)</a:t>
            </a:r>
            <a:endParaRPr lang="en-US" b="1" dirty="0" smtClean="0"/>
          </a:p>
          <a:p>
            <a:r>
              <a:rPr lang="en-US" b="1" dirty="0" smtClean="0"/>
              <a:t>Label what zones your child is in throughout the day. </a:t>
            </a:r>
            <a:r>
              <a:rPr lang="en-US" dirty="0" smtClean="0">
                <a:solidFill>
                  <a:schemeClr val="accent1"/>
                </a:solidFill>
              </a:rPr>
              <a:t>(e.g. “You look sleepy, are you in the blue zone?”)</a:t>
            </a:r>
            <a:endParaRPr lang="en-US" b="1" dirty="0" smtClean="0"/>
          </a:p>
          <a:p>
            <a:r>
              <a:rPr lang="en-US" b="1" dirty="0" smtClean="0"/>
              <a:t>Teach your child which Zones tools they can use. </a:t>
            </a:r>
            <a:r>
              <a:rPr lang="en-US" dirty="0" smtClean="0">
                <a:solidFill>
                  <a:schemeClr val="accent1"/>
                </a:solidFill>
              </a:rPr>
              <a:t>(e.g. “It’s time for bed, let’s read a book together in the rocking chair to get to the blue zone.”)</a:t>
            </a:r>
            <a:endParaRPr lang="en-US" b="1" dirty="0" smtClean="0"/>
          </a:p>
          <a:p>
            <a:r>
              <a:rPr lang="en-US" b="1" dirty="0" smtClean="0"/>
              <a:t>Post and reference the Zones visuals and tools in your home. </a:t>
            </a:r>
            <a:r>
              <a:rPr lang="en-US" dirty="0" smtClean="0">
                <a:solidFill>
                  <a:schemeClr val="accent1"/>
                </a:solidFill>
              </a:rPr>
              <a:t>(Zone check in stations and toolboxes for the family!)</a:t>
            </a:r>
            <a:endParaRPr lang="en-GB" b="1" dirty="0"/>
          </a:p>
        </p:txBody>
      </p:sp>
    </p:spTree>
    <p:extLst>
      <p:ext uri="{BB962C8B-B14F-4D97-AF65-F5344CB8AC3E}">
        <p14:creationId xmlns:p14="http://schemas.microsoft.com/office/powerpoint/2010/main" val="584342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 GAMES</a:t>
            </a:r>
            <a:endParaRPr lang="en-GB" dirty="0"/>
          </a:p>
        </p:txBody>
      </p:sp>
      <p:sp>
        <p:nvSpPr>
          <p:cNvPr id="3" name="Content Placeholder 2"/>
          <p:cNvSpPr>
            <a:spLocks noGrp="1"/>
          </p:cNvSpPr>
          <p:nvPr>
            <p:ph idx="1"/>
          </p:nvPr>
        </p:nvSpPr>
        <p:spPr/>
        <p:txBody>
          <a:bodyPr>
            <a:normAutofit/>
          </a:bodyPr>
          <a:lstStyle/>
          <a:p>
            <a:pPr marL="0" indent="0">
              <a:buNone/>
            </a:pPr>
            <a:r>
              <a:rPr lang="en-US" dirty="0" smtClean="0"/>
              <a:t>“Feelings Charades”</a:t>
            </a:r>
          </a:p>
          <a:p>
            <a:pPr marL="0" indent="0">
              <a:buNone/>
            </a:pPr>
            <a:r>
              <a:rPr lang="en-US" dirty="0" smtClean="0"/>
              <a:t>“Name that feeling”</a:t>
            </a:r>
          </a:p>
          <a:p>
            <a:pPr marL="0" indent="0">
              <a:buNone/>
            </a:pPr>
            <a:r>
              <a:rPr lang="en-US" dirty="0" smtClean="0"/>
              <a:t>Books</a:t>
            </a:r>
          </a:p>
          <a:p>
            <a:r>
              <a:rPr lang="en-US" dirty="0" smtClean="0"/>
              <a:t>A Volcano in My Tummy</a:t>
            </a:r>
          </a:p>
          <a:p>
            <a:r>
              <a:rPr lang="en-US" dirty="0" smtClean="0"/>
              <a:t>The Red Beast</a:t>
            </a:r>
          </a:p>
          <a:p>
            <a:r>
              <a:rPr lang="en-US" dirty="0" smtClean="0"/>
              <a:t>Conker the chameleon</a:t>
            </a:r>
          </a:p>
        </p:txBody>
      </p:sp>
    </p:spTree>
    <p:extLst>
      <p:ext uri="{BB962C8B-B14F-4D97-AF65-F5344CB8AC3E}">
        <p14:creationId xmlns:p14="http://schemas.microsoft.com/office/powerpoint/2010/main" val="1319978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 ON THE ZONES</a:t>
            </a:r>
            <a:endParaRPr lang="en-GB" dirty="0"/>
          </a:p>
        </p:txBody>
      </p:sp>
      <p:sp>
        <p:nvSpPr>
          <p:cNvPr id="3" name="Content Placeholder 2"/>
          <p:cNvSpPr>
            <a:spLocks noGrp="1"/>
          </p:cNvSpPr>
          <p:nvPr>
            <p:ph idx="1"/>
          </p:nvPr>
        </p:nvSpPr>
        <p:spPr/>
        <p:txBody>
          <a:bodyPr>
            <a:normAutofit/>
          </a:bodyPr>
          <a:lstStyle/>
          <a:p>
            <a:r>
              <a:rPr lang="en-US" dirty="0" smtClean="0"/>
              <a:t>Zones of Regulation Website</a:t>
            </a:r>
          </a:p>
          <a:p>
            <a:r>
              <a:rPr lang="en-US" dirty="0" smtClean="0"/>
              <a:t>Pinterest</a:t>
            </a:r>
          </a:p>
        </p:txBody>
      </p:sp>
    </p:spTree>
    <p:extLst>
      <p:ext uri="{BB962C8B-B14F-4D97-AF65-F5344CB8AC3E}">
        <p14:creationId xmlns:p14="http://schemas.microsoft.com/office/powerpoint/2010/main" val="2373551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STRATEGIES CAN I USE FOR EACH ZONE? Can you think of any others?</a:t>
            </a:r>
            <a:endParaRPr lang="en-GB" dirty="0"/>
          </a:p>
        </p:txBody>
      </p:sp>
      <p:pic>
        <p:nvPicPr>
          <p:cNvPr id="4" name="Picture 3"/>
          <p:cNvPicPr>
            <a:picLocks noChangeAspect="1"/>
          </p:cNvPicPr>
          <p:nvPr/>
        </p:nvPicPr>
        <p:blipFill>
          <a:blip r:embed="rId2"/>
          <a:stretch>
            <a:fillRect/>
          </a:stretch>
        </p:blipFill>
        <p:spPr>
          <a:xfrm>
            <a:off x="838200" y="1858628"/>
            <a:ext cx="3171825" cy="4295775"/>
          </a:xfrm>
          <a:prstGeom prst="rect">
            <a:avLst/>
          </a:prstGeom>
        </p:spPr>
      </p:pic>
      <p:pic>
        <p:nvPicPr>
          <p:cNvPr id="5" name="Picture 4"/>
          <p:cNvPicPr>
            <a:picLocks noChangeAspect="1"/>
          </p:cNvPicPr>
          <p:nvPr/>
        </p:nvPicPr>
        <p:blipFill>
          <a:blip r:embed="rId3"/>
          <a:stretch>
            <a:fillRect/>
          </a:stretch>
        </p:blipFill>
        <p:spPr>
          <a:xfrm>
            <a:off x="7506201" y="1858628"/>
            <a:ext cx="3371850" cy="4552950"/>
          </a:xfrm>
          <a:prstGeom prst="rect">
            <a:avLst/>
          </a:prstGeom>
        </p:spPr>
      </p:pic>
    </p:spTree>
    <p:extLst>
      <p:ext uri="{BB962C8B-B14F-4D97-AF65-F5344CB8AC3E}">
        <p14:creationId xmlns:p14="http://schemas.microsoft.com/office/powerpoint/2010/main" val="24675181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9523" y="47241"/>
            <a:ext cx="3426244" cy="3248257"/>
          </a:xfrm>
          <a:prstGeom prst="rect">
            <a:avLst/>
          </a:prstGeom>
        </p:spPr>
      </p:pic>
      <p:pic>
        <p:nvPicPr>
          <p:cNvPr id="3" name="Picture 2"/>
          <p:cNvPicPr>
            <a:picLocks noChangeAspect="1"/>
          </p:cNvPicPr>
          <p:nvPr/>
        </p:nvPicPr>
        <p:blipFill>
          <a:blip r:embed="rId3"/>
          <a:stretch>
            <a:fillRect/>
          </a:stretch>
        </p:blipFill>
        <p:spPr>
          <a:xfrm>
            <a:off x="8124825" y="3380991"/>
            <a:ext cx="2571750" cy="3333750"/>
          </a:xfrm>
          <a:prstGeom prst="rect">
            <a:avLst/>
          </a:prstGeom>
        </p:spPr>
      </p:pic>
      <p:pic>
        <p:nvPicPr>
          <p:cNvPr id="4" name="Picture 3"/>
          <p:cNvPicPr>
            <a:picLocks noChangeAspect="1"/>
          </p:cNvPicPr>
          <p:nvPr/>
        </p:nvPicPr>
        <p:blipFill>
          <a:blip r:embed="rId4"/>
          <a:stretch>
            <a:fillRect/>
          </a:stretch>
        </p:blipFill>
        <p:spPr>
          <a:xfrm>
            <a:off x="5553075" y="47241"/>
            <a:ext cx="2571750" cy="3333750"/>
          </a:xfrm>
          <a:prstGeom prst="rect">
            <a:avLst/>
          </a:prstGeom>
        </p:spPr>
      </p:pic>
      <p:pic>
        <p:nvPicPr>
          <p:cNvPr id="5" name="Picture 4"/>
          <p:cNvPicPr>
            <a:picLocks noChangeAspect="1"/>
          </p:cNvPicPr>
          <p:nvPr/>
        </p:nvPicPr>
        <p:blipFill>
          <a:blip r:embed="rId5"/>
          <a:stretch>
            <a:fillRect/>
          </a:stretch>
        </p:blipFill>
        <p:spPr>
          <a:xfrm>
            <a:off x="8124825" y="47242"/>
            <a:ext cx="2640430" cy="3333750"/>
          </a:xfrm>
          <a:prstGeom prst="rect">
            <a:avLst/>
          </a:prstGeom>
        </p:spPr>
      </p:pic>
      <p:pic>
        <p:nvPicPr>
          <p:cNvPr id="6" name="Picture 5"/>
          <p:cNvPicPr>
            <a:picLocks noChangeAspect="1"/>
          </p:cNvPicPr>
          <p:nvPr/>
        </p:nvPicPr>
        <p:blipFill>
          <a:blip r:embed="rId6"/>
          <a:stretch>
            <a:fillRect/>
          </a:stretch>
        </p:blipFill>
        <p:spPr>
          <a:xfrm>
            <a:off x="5553075" y="3380991"/>
            <a:ext cx="2571750" cy="3333750"/>
          </a:xfrm>
          <a:prstGeom prst="rect">
            <a:avLst/>
          </a:prstGeom>
        </p:spPr>
      </p:pic>
      <p:pic>
        <p:nvPicPr>
          <p:cNvPr id="7" name="Picture 6"/>
          <p:cNvPicPr>
            <a:picLocks noChangeAspect="1"/>
          </p:cNvPicPr>
          <p:nvPr/>
        </p:nvPicPr>
        <p:blipFill>
          <a:blip r:embed="rId7"/>
          <a:stretch>
            <a:fillRect/>
          </a:stretch>
        </p:blipFill>
        <p:spPr>
          <a:xfrm>
            <a:off x="1245770" y="3771516"/>
            <a:ext cx="3333750" cy="2552700"/>
          </a:xfrm>
          <a:prstGeom prst="rect">
            <a:avLst/>
          </a:prstGeom>
        </p:spPr>
      </p:pic>
    </p:spTree>
    <p:extLst>
      <p:ext uri="{BB962C8B-B14F-4D97-AF65-F5344CB8AC3E}">
        <p14:creationId xmlns:p14="http://schemas.microsoft.com/office/powerpoint/2010/main" val="1171189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Aims</a:t>
            </a:r>
            <a:endParaRPr lang="en-GB" dirty="0"/>
          </a:p>
        </p:txBody>
      </p:sp>
      <p:sp>
        <p:nvSpPr>
          <p:cNvPr id="3" name="Content Placeholder 2"/>
          <p:cNvSpPr>
            <a:spLocks noGrp="1"/>
          </p:cNvSpPr>
          <p:nvPr>
            <p:ph idx="1"/>
          </p:nvPr>
        </p:nvSpPr>
        <p:spPr/>
        <p:txBody>
          <a:bodyPr/>
          <a:lstStyle/>
          <a:p>
            <a:r>
              <a:rPr lang="en-US" dirty="0" smtClean="0"/>
              <a:t>Overview of self-regulation</a:t>
            </a:r>
          </a:p>
          <a:p>
            <a:r>
              <a:rPr lang="en-US" dirty="0" smtClean="0"/>
              <a:t>To understand how ‘The Zones of Regulation’ works</a:t>
            </a:r>
          </a:p>
          <a:p>
            <a:r>
              <a:rPr lang="en-US" dirty="0" smtClean="0"/>
              <a:t>Self-regulation tools</a:t>
            </a:r>
          </a:p>
          <a:p>
            <a:pPr lvl="1"/>
            <a:r>
              <a:rPr lang="en-US" dirty="0" smtClean="0"/>
              <a:t>Calming techniques</a:t>
            </a:r>
          </a:p>
          <a:p>
            <a:pPr lvl="1"/>
            <a:r>
              <a:rPr lang="en-US" dirty="0" smtClean="0"/>
              <a:t>Thinking strategies</a:t>
            </a:r>
          </a:p>
          <a:p>
            <a:pPr lvl="1"/>
            <a:r>
              <a:rPr lang="en-US" dirty="0" smtClean="0"/>
              <a:t>Sensory supports</a:t>
            </a:r>
            <a:endParaRPr lang="en-GB" dirty="0"/>
          </a:p>
        </p:txBody>
      </p:sp>
    </p:spTree>
    <p:extLst>
      <p:ext uri="{BB962C8B-B14F-4D97-AF65-F5344CB8AC3E}">
        <p14:creationId xmlns:p14="http://schemas.microsoft.com/office/powerpoint/2010/main" val="2009351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self regulation?</a:t>
            </a:r>
            <a:endParaRPr lang="en-GB" dirty="0"/>
          </a:p>
        </p:txBody>
      </p:sp>
      <p:sp>
        <p:nvSpPr>
          <p:cNvPr id="3" name="Content Placeholder 2"/>
          <p:cNvSpPr>
            <a:spLocks noGrp="1"/>
          </p:cNvSpPr>
          <p:nvPr>
            <p:ph idx="1"/>
          </p:nvPr>
        </p:nvSpPr>
        <p:spPr>
          <a:xfrm>
            <a:off x="838200" y="1825625"/>
            <a:ext cx="10515600" cy="1013828"/>
          </a:xfrm>
        </p:spPr>
        <p:txBody>
          <a:bodyPr/>
          <a:lstStyle/>
          <a:p>
            <a:r>
              <a:rPr lang="en-US" dirty="0" smtClean="0"/>
              <a:t>The ability to focus your attention, control your emotions and manage your thinking, behavior and feelings.</a:t>
            </a:r>
            <a:endParaRPr lang="en-GB" dirty="0"/>
          </a:p>
        </p:txBody>
      </p:sp>
      <p:pic>
        <p:nvPicPr>
          <p:cNvPr id="5" name="Picture 4"/>
          <p:cNvPicPr>
            <a:picLocks noChangeAspect="1"/>
          </p:cNvPicPr>
          <p:nvPr/>
        </p:nvPicPr>
        <p:blipFill>
          <a:blip r:embed="rId2"/>
          <a:stretch>
            <a:fillRect/>
          </a:stretch>
        </p:blipFill>
        <p:spPr>
          <a:xfrm>
            <a:off x="3394903" y="2839453"/>
            <a:ext cx="5402193" cy="3389695"/>
          </a:xfrm>
          <a:prstGeom prst="rect">
            <a:avLst/>
          </a:prstGeom>
        </p:spPr>
      </p:pic>
    </p:spTree>
    <p:extLst>
      <p:ext uri="{BB962C8B-B14F-4D97-AF65-F5344CB8AC3E}">
        <p14:creationId xmlns:p14="http://schemas.microsoft.com/office/powerpoint/2010/main" val="4285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Achieving self-regulation</a:t>
            </a:r>
            <a:endParaRPr lang="en-GB" dirty="0"/>
          </a:p>
        </p:txBody>
      </p:sp>
      <p:sp>
        <p:nvSpPr>
          <p:cNvPr id="3" name="Content Placeholder 2"/>
          <p:cNvSpPr>
            <a:spLocks noGrp="1"/>
          </p:cNvSpPr>
          <p:nvPr>
            <p:ph idx="1"/>
          </p:nvPr>
        </p:nvSpPr>
        <p:spPr>
          <a:xfrm>
            <a:off x="838200" y="1825625"/>
            <a:ext cx="10515600" cy="1013828"/>
          </a:xfrm>
        </p:spPr>
        <p:txBody>
          <a:bodyPr/>
          <a:lstStyle/>
          <a:p>
            <a:r>
              <a:rPr lang="en-US" dirty="0" smtClean="0"/>
              <a:t>The first step is identifying how your body and brain feels. </a:t>
            </a:r>
          </a:p>
          <a:p>
            <a:r>
              <a:rPr lang="en-US" dirty="0" smtClean="0"/>
              <a:t>There are four zones that help us with this.</a:t>
            </a:r>
            <a:endParaRPr lang="en-GB" dirty="0"/>
          </a:p>
        </p:txBody>
      </p:sp>
      <p:pic>
        <p:nvPicPr>
          <p:cNvPr id="4" name="Picture 3"/>
          <p:cNvPicPr>
            <a:picLocks noChangeAspect="1"/>
          </p:cNvPicPr>
          <p:nvPr/>
        </p:nvPicPr>
        <p:blipFill>
          <a:blip r:embed="rId2"/>
          <a:stretch>
            <a:fillRect/>
          </a:stretch>
        </p:blipFill>
        <p:spPr>
          <a:xfrm>
            <a:off x="6882030" y="2516894"/>
            <a:ext cx="4828708" cy="3727676"/>
          </a:xfrm>
          <a:prstGeom prst="rect">
            <a:avLst/>
          </a:prstGeom>
        </p:spPr>
      </p:pic>
    </p:spTree>
    <p:extLst>
      <p:ext uri="{BB962C8B-B14F-4D97-AF65-F5344CB8AC3E}">
        <p14:creationId xmlns:p14="http://schemas.microsoft.com/office/powerpoint/2010/main" val="37623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3300" y="381146"/>
            <a:ext cx="8856985"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802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5229" y="1568617"/>
            <a:ext cx="3857625" cy="3143250"/>
          </a:xfrm>
          <a:prstGeom prst="rect">
            <a:avLst/>
          </a:prstGeom>
        </p:spPr>
      </p:pic>
      <p:pic>
        <p:nvPicPr>
          <p:cNvPr id="5" name="Picture 4"/>
          <p:cNvPicPr>
            <a:picLocks noChangeAspect="1"/>
          </p:cNvPicPr>
          <p:nvPr/>
        </p:nvPicPr>
        <p:blipFill rotWithShape="1">
          <a:blip r:embed="rId3"/>
          <a:srcRect t="14966" b="64035"/>
          <a:stretch/>
        </p:blipFill>
        <p:spPr>
          <a:xfrm>
            <a:off x="5105149" y="2554705"/>
            <a:ext cx="6967438" cy="1171073"/>
          </a:xfrm>
          <a:prstGeom prst="rect">
            <a:avLst/>
          </a:prstGeom>
        </p:spPr>
      </p:pic>
    </p:spTree>
    <p:extLst>
      <p:ext uri="{BB962C8B-B14F-4D97-AF65-F5344CB8AC3E}">
        <p14:creationId xmlns:p14="http://schemas.microsoft.com/office/powerpoint/2010/main" val="2929136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Blue Zone</a:t>
            </a:r>
            <a:endParaRPr lang="en-GB" dirty="0"/>
          </a:p>
        </p:txBody>
      </p:sp>
      <p:sp>
        <p:nvSpPr>
          <p:cNvPr id="3" name="Content Placeholder 2"/>
          <p:cNvSpPr>
            <a:spLocks noGrp="1"/>
          </p:cNvSpPr>
          <p:nvPr>
            <p:ph idx="1"/>
          </p:nvPr>
        </p:nvSpPr>
        <p:spPr/>
        <p:txBody>
          <a:bodyPr/>
          <a:lstStyle/>
          <a:p>
            <a:r>
              <a:rPr lang="en-US" dirty="0" smtClean="0"/>
              <a:t>We are expected to be in the Blue Zone just before bedtime or when watching TV.</a:t>
            </a:r>
          </a:p>
          <a:p>
            <a:r>
              <a:rPr lang="en-US" dirty="0" smtClean="0"/>
              <a:t>We have less energy and it doesn’t feel pleasant.</a:t>
            </a:r>
          </a:p>
          <a:p>
            <a:r>
              <a:rPr lang="en-US" dirty="0" smtClean="0"/>
              <a:t>This is an unexpected zone to be in for learning.</a:t>
            </a:r>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718" y="4012903"/>
            <a:ext cx="1368152" cy="14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358" y="3870004"/>
            <a:ext cx="14001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40" y="3364832"/>
            <a:ext cx="24860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49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6982" y="234419"/>
            <a:ext cx="8718036" cy="6389162"/>
          </a:xfrm>
          <a:prstGeom prst="rect">
            <a:avLst/>
          </a:prstGeom>
        </p:spPr>
      </p:pic>
    </p:spTree>
    <p:extLst>
      <p:ext uri="{BB962C8B-B14F-4D97-AF65-F5344CB8AC3E}">
        <p14:creationId xmlns:p14="http://schemas.microsoft.com/office/powerpoint/2010/main" val="25261543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Green Zone</a:t>
            </a:r>
            <a:endParaRPr lang="en-GB" dirty="0"/>
          </a:p>
        </p:txBody>
      </p:sp>
      <p:sp>
        <p:nvSpPr>
          <p:cNvPr id="3" name="Content Placeholder 2"/>
          <p:cNvSpPr>
            <a:spLocks noGrp="1"/>
          </p:cNvSpPr>
          <p:nvPr>
            <p:ph idx="1"/>
          </p:nvPr>
        </p:nvSpPr>
        <p:spPr/>
        <p:txBody>
          <a:bodyPr/>
          <a:lstStyle/>
          <a:p>
            <a:r>
              <a:rPr lang="en-US" dirty="0" smtClean="0"/>
              <a:t>This is the Learning Zone.</a:t>
            </a:r>
          </a:p>
          <a:p>
            <a:r>
              <a:rPr lang="en-US" dirty="0" smtClean="0"/>
              <a:t>We are expected to be in the Green Zone while we are learning.</a:t>
            </a:r>
          </a:p>
          <a:p>
            <a:r>
              <a:rPr lang="en-US" dirty="0" smtClean="0"/>
              <a:t>This is when our brains and bodies are relaxed and focused.</a:t>
            </a:r>
            <a:endParaRPr lang="en-GB"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925" y="4331102"/>
            <a:ext cx="1112961" cy="1158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8807" y="3962150"/>
            <a:ext cx="1225133" cy="189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389" y="3485949"/>
            <a:ext cx="3435662" cy="284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32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6392" y="177949"/>
            <a:ext cx="8571719" cy="6437934"/>
          </a:xfrm>
          <a:prstGeom prst="rect">
            <a:avLst/>
          </a:prstGeom>
        </p:spPr>
      </p:pic>
    </p:spTree>
    <p:extLst>
      <p:ext uri="{BB962C8B-B14F-4D97-AF65-F5344CB8AC3E}">
        <p14:creationId xmlns:p14="http://schemas.microsoft.com/office/powerpoint/2010/main" val="17168598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Yellow Zone</a:t>
            </a:r>
            <a:endParaRPr lang="en-GB" dirty="0"/>
          </a:p>
        </p:txBody>
      </p:sp>
      <p:sp>
        <p:nvSpPr>
          <p:cNvPr id="3" name="Content Placeholder 2"/>
          <p:cNvSpPr>
            <a:spLocks noGrp="1"/>
          </p:cNvSpPr>
          <p:nvPr>
            <p:ph idx="1"/>
          </p:nvPr>
        </p:nvSpPr>
        <p:spPr/>
        <p:txBody>
          <a:bodyPr/>
          <a:lstStyle/>
          <a:p>
            <a:r>
              <a:rPr lang="en-US" dirty="0" smtClean="0"/>
              <a:t>This is the expected zone during playtime or lunchtime or the end of the day.</a:t>
            </a:r>
          </a:p>
          <a:p>
            <a:r>
              <a:rPr lang="en-US" dirty="0" smtClean="0"/>
              <a:t>This is when we have lots of excited energy.</a:t>
            </a:r>
            <a:endParaRPr lang="en-GB" dirty="0"/>
          </a:p>
        </p:txBody>
      </p:sp>
      <p:pic>
        <p:nvPicPr>
          <p:cNvPr id="7" name="Picture 6"/>
          <p:cNvPicPr>
            <a:picLocks noChangeAspect="1"/>
          </p:cNvPicPr>
          <p:nvPr/>
        </p:nvPicPr>
        <p:blipFill>
          <a:blip r:embed="rId2"/>
          <a:stretch>
            <a:fillRect/>
          </a:stretch>
        </p:blipFill>
        <p:spPr>
          <a:xfrm>
            <a:off x="2023519" y="2896558"/>
            <a:ext cx="8144962" cy="3792041"/>
          </a:xfrm>
          <a:prstGeom prst="rect">
            <a:avLst/>
          </a:prstGeom>
        </p:spPr>
      </p:pic>
    </p:spTree>
    <p:extLst>
      <p:ext uri="{BB962C8B-B14F-4D97-AF65-F5344CB8AC3E}">
        <p14:creationId xmlns:p14="http://schemas.microsoft.com/office/powerpoint/2010/main" val="274060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3299" y="267950"/>
            <a:ext cx="8425402" cy="6322100"/>
          </a:xfrm>
          <a:prstGeom prst="rect">
            <a:avLst/>
          </a:prstGeom>
        </p:spPr>
      </p:pic>
    </p:spTree>
    <p:extLst>
      <p:ext uri="{BB962C8B-B14F-4D97-AF65-F5344CB8AC3E}">
        <p14:creationId xmlns:p14="http://schemas.microsoft.com/office/powerpoint/2010/main" val="1514512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many character virtues can you name?</a:t>
            </a:r>
            <a:endParaRPr lang="en-GB" dirty="0"/>
          </a:p>
        </p:txBody>
      </p:sp>
      <p:pic>
        <p:nvPicPr>
          <p:cNvPr id="5" name="Picture 4" descr="Home | Floreat Programme"/>
          <p:cNvPicPr/>
          <p:nvPr/>
        </p:nvPicPr>
        <p:blipFill rotWithShape="1">
          <a:blip r:embed="rId2">
            <a:extLst>
              <a:ext uri="{28A0092B-C50C-407E-A947-70E740481C1C}">
                <a14:useLocalDpi xmlns:a14="http://schemas.microsoft.com/office/drawing/2010/main" val="0"/>
              </a:ext>
            </a:extLst>
          </a:blip>
          <a:srcRect l="574" t="5661"/>
          <a:stretch/>
        </p:blipFill>
        <p:spPr bwMode="auto">
          <a:xfrm>
            <a:off x="1664017" y="1481355"/>
            <a:ext cx="8863965" cy="47294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1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Red Zone</a:t>
            </a:r>
            <a:endParaRPr lang="en-GB" dirty="0"/>
          </a:p>
        </p:txBody>
      </p:sp>
      <p:sp>
        <p:nvSpPr>
          <p:cNvPr id="3" name="Content Placeholder 2"/>
          <p:cNvSpPr>
            <a:spLocks noGrp="1"/>
          </p:cNvSpPr>
          <p:nvPr>
            <p:ph idx="1"/>
          </p:nvPr>
        </p:nvSpPr>
        <p:spPr/>
        <p:txBody>
          <a:bodyPr/>
          <a:lstStyle/>
          <a:p>
            <a:r>
              <a:rPr lang="en-US" dirty="0" smtClean="0"/>
              <a:t>When we are at school, the red zone is unexpected.</a:t>
            </a:r>
          </a:p>
          <a:p>
            <a:r>
              <a:rPr lang="en-US" dirty="0" smtClean="0"/>
              <a:t>It is important that at school we keep ourselves and others safe.</a:t>
            </a:r>
            <a:endParaRPr lang="en-GB" dirty="0"/>
          </a:p>
        </p:txBody>
      </p:sp>
      <p:pic>
        <p:nvPicPr>
          <p:cNvPr id="4" name="Picture 3"/>
          <p:cNvPicPr>
            <a:picLocks noChangeAspect="1"/>
          </p:cNvPicPr>
          <p:nvPr/>
        </p:nvPicPr>
        <p:blipFill>
          <a:blip r:embed="rId2"/>
          <a:stretch>
            <a:fillRect/>
          </a:stretch>
        </p:blipFill>
        <p:spPr>
          <a:xfrm>
            <a:off x="1706680" y="2968415"/>
            <a:ext cx="8297375" cy="3889585"/>
          </a:xfrm>
          <a:prstGeom prst="rect">
            <a:avLst/>
          </a:prstGeom>
        </p:spPr>
      </p:pic>
    </p:spTree>
    <p:extLst>
      <p:ext uri="{BB962C8B-B14F-4D97-AF65-F5344CB8AC3E}">
        <p14:creationId xmlns:p14="http://schemas.microsoft.com/office/powerpoint/2010/main" val="262846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0198" y="211324"/>
            <a:ext cx="8212024" cy="6242845"/>
          </a:xfrm>
          <a:prstGeom prst="rect">
            <a:avLst/>
          </a:prstGeom>
        </p:spPr>
      </p:pic>
    </p:spTree>
    <p:extLst>
      <p:ext uri="{BB962C8B-B14F-4D97-AF65-F5344CB8AC3E}">
        <p14:creationId xmlns:p14="http://schemas.microsoft.com/office/powerpoint/2010/main" val="41816631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63642" y="815328"/>
            <a:ext cx="5064716" cy="5227344"/>
          </a:xfrm>
          <a:prstGeom prst="rect">
            <a:avLst/>
          </a:prstGeom>
        </p:spPr>
      </p:pic>
    </p:spTree>
    <p:extLst>
      <p:ext uri="{BB962C8B-B14F-4D97-AF65-F5344CB8AC3E}">
        <p14:creationId xmlns:p14="http://schemas.microsoft.com/office/powerpoint/2010/main" val="1749362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5309937" cy="6883252"/>
          </a:xfrm>
          <a:prstGeom prst="rect">
            <a:avLst/>
          </a:prstGeom>
        </p:spPr>
      </p:pic>
      <p:pic>
        <p:nvPicPr>
          <p:cNvPr id="3" name="Picture 2"/>
          <p:cNvPicPr>
            <a:picLocks noChangeAspect="1"/>
          </p:cNvPicPr>
          <p:nvPr/>
        </p:nvPicPr>
        <p:blipFill>
          <a:blip r:embed="rId3"/>
          <a:stretch>
            <a:fillRect/>
          </a:stretch>
        </p:blipFill>
        <p:spPr>
          <a:xfrm>
            <a:off x="5309936" y="0"/>
            <a:ext cx="6854510" cy="5486400"/>
          </a:xfrm>
          <a:prstGeom prst="rect">
            <a:avLst/>
          </a:prstGeom>
        </p:spPr>
      </p:pic>
    </p:spTree>
    <p:extLst>
      <p:ext uri="{BB962C8B-B14F-4D97-AF65-F5344CB8AC3E}">
        <p14:creationId xmlns:p14="http://schemas.microsoft.com/office/powerpoint/2010/main" val="25195624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2164" y="338889"/>
            <a:ext cx="4459204" cy="5945605"/>
          </a:xfrm>
          <a:prstGeom prst="rect">
            <a:avLst/>
          </a:prstGeom>
        </p:spPr>
      </p:pic>
      <p:pic>
        <p:nvPicPr>
          <p:cNvPr id="3" name="Picture 2"/>
          <p:cNvPicPr>
            <a:picLocks noChangeAspect="1"/>
          </p:cNvPicPr>
          <p:nvPr/>
        </p:nvPicPr>
        <p:blipFill>
          <a:blip r:embed="rId3"/>
          <a:stretch>
            <a:fillRect/>
          </a:stretch>
        </p:blipFill>
        <p:spPr>
          <a:xfrm>
            <a:off x="770021" y="0"/>
            <a:ext cx="5734132" cy="3801979"/>
          </a:xfrm>
          <a:prstGeom prst="rect">
            <a:avLst/>
          </a:prstGeom>
        </p:spPr>
      </p:pic>
      <p:pic>
        <p:nvPicPr>
          <p:cNvPr id="4" name="Picture 3"/>
          <p:cNvPicPr>
            <a:picLocks noChangeAspect="1"/>
          </p:cNvPicPr>
          <p:nvPr/>
        </p:nvPicPr>
        <p:blipFill>
          <a:blip r:embed="rId4"/>
          <a:stretch>
            <a:fillRect/>
          </a:stretch>
        </p:blipFill>
        <p:spPr>
          <a:xfrm>
            <a:off x="1552490" y="3735129"/>
            <a:ext cx="4169194" cy="3122871"/>
          </a:xfrm>
          <a:prstGeom prst="rect">
            <a:avLst/>
          </a:prstGeom>
        </p:spPr>
      </p:pic>
    </p:spTree>
    <p:extLst>
      <p:ext uri="{BB962C8B-B14F-4D97-AF65-F5344CB8AC3E}">
        <p14:creationId xmlns:p14="http://schemas.microsoft.com/office/powerpoint/2010/main" val="25824081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Zones of Regulation</a:t>
            </a:r>
            <a:endParaRPr lang="en-GB" dirty="0"/>
          </a:p>
        </p:txBody>
      </p:sp>
      <p:sp>
        <p:nvSpPr>
          <p:cNvPr id="3" name="Content Placeholder 2"/>
          <p:cNvSpPr>
            <a:spLocks noGrp="1"/>
          </p:cNvSpPr>
          <p:nvPr>
            <p:ph idx="1"/>
          </p:nvPr>
        </p:nvSpPr>
        <p:spPr>
          <a:xfrm>
            <a:off x="838200" y="1344362"/>
            <a:ext cx="10515600" cy="4351338"/>
          </a:xfrm>
        </p:spPr>
        <p:txBody>
          <a:bodyPr/>
          <a:lstStyle/>
          <a:p>
            <a:r>
              <a:rPr lang="en-US" dirty="0" smtClean="0"/>
              <a:t>This is a matter of priority, especially within Upper Key Stage 2.</a:t>
            </a:r>
          </a:p>
          <a:p>
            <a:r>
              <a:rPr lang="en-US" dirty="0" smtClean="0"/>
              <a:t>The language of Zones of Regulation, encouraging children to reflect upon their emotions and how they could make positive steps to change them needs to be embedded within your classroom.</a:t>
            </a:r>
          </a:p>
          <a:p>
            <a:r>
              <a:rPr lang="en-US" dirty="0" smtClean="0"/>
              <a:t>Zones of Regulation work does not need to be formally recorded in a book, but a simple folder can be kept for each child for them to refer back to and reflect upon.</a:t>
            </a:r>
          </a:p>
          <a:p>
            <a:r>
              <a:rPr lang="en-US" dirty="0" smtClean="0"/>
              <a:t>Displays around the classroom should serve as visible reminders for children to identify their zone and know how they can alter this.</a:t>
            </a:r>
            <a:endParaRPr lang="en-GB" dirty="0"/>
          </a:p>
        </p:txBody>
      </p:sp>
    </p:spTree>
    <p:extLst>
      <p:ext uri="{BB962C8B-B14F-4D97-AF65-F5344CB8AC3E}">
        <p14:creationId xmlns:p14="http://schemas.microsoft.com/office/powerpoint/2010/main" val="2878824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Supporting </a:t>
            </a:r>
            <a:r>
              <a:rPr lang="en-US" dirty="0" err="1" smtClean="0"/>
              <a:t>Behavioural</a:t>
            </a:r>
            <a:r>
              <a:rPr lang="en-US" dirty="0" smtClean="0"/>
              <a:t> Regulation</a:t>
            </a:r>
            <a:endParaRPr lang="en-GB" dirty="0"/>
          </a:p>
        </p:txBody>
      </p:sp>
      <p:pic>
        <p:nvPicPr>
          <p:cNvPr id="4" name="Picture 3"/>
          <p:cNvPicPr>
            <a:picLocks noChangeAspect="1"/>
          </p:cNvPicPr>
          <p:nvPr/>
        </p:nvPicPr>
        <p:blipFill>
          <a:blip r:embed="rId2"/>
          <a:stretch>
            <a:fillRect/>
          </a:stretch>
        </p:blipFill>
        <p:spPr>
          <a:xfrm>
            <a:off x="2762250" y="1490161"/>
            <a:ext cx="6667500" cy="5000625"/>
          </a:xfrm>
          <a:prstGeom prst="rect">
            <a:avLst/>
          </a:prstGeom>
        </p:spPr>
      </p:pic>
    </p:spTree>
    <p:extLst>
      <p:ext uri="{BB962C8B-B14F-4D97-AF65-F5344CB8AC3E}">
        <p14:creationId xmlns:p14="http://schemas.microsoft.com/office/powerpoint/2010/main" val="3038800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Self-Regulation</a:t>
            </a:r>
            <a:endParaRPr lang="en-GB" dirty="0"/>
          </a:p>
        </p:txBody>
      </p:sp>
      <p:sp>
        <p:nvSpPr>
          <p:cNvPr id="3" name="Content Placeholder 2"/>
          <p:cNvSpPr>
            <a:spLocks noGrp="1"/>
          </p:cNvSpPr>
          <p:nvPr>
            <p:ph idx="1"/>
          </p:nvPr>
        </p:nvSpPr>
        <p:spPr/>
        <p:txBody>
          <a:bodyPr>
            <a:normAutofit fontScale="92500" lnSpcReduction="10000"/>
          </a:bodyPr>
          <a:lstStyle/>
          <a:p>
            <a:r>
              <a:rPr lang="en-US" b="1" dirty="0" smtClean="0"/>
              <a:t>“…it is defined as the capacity to manage one’s thoughts, feelings and actions in adaptive and flexible ways across a range of contexts.”</a:t>
            </a:r>
          </a:p>
          <a:p>
            <a:pPr marL="0" indent="0" algn="r">
              <a:buNone/>
            </a:pPr>
            <a:r>
              <a:rPr lang="en-US" b="1" dirty="0" smtClean="0"/>
              <a:t>Jude Nicholas</a:t>
            </a:r>
          </a:p>
          <a:p>
            <a:pPr marL="0" indent="0">
              <a:buNone/>
            </a:pPr>
            <a:r>
              <a:rPr lang="en-US" dirty="0" smtClean="0"/>
              <a:t>This includes:</a:t>
            </a:r>
          </a:p>
          <a:p>
            <a:r>
              <a:rPr lang="en-US" dirty="0" smtClean="0"/>
              <a:t>Self-control</a:t>
            </a:r>
          </a:p>
          <a:p>
            <a:r>
              <a:rPr lang="en-US" dirty="0" smtClean="0"/>
              <a:t>Resilience</a:t>
            </a:r>
          </a:p>
          <a:p>
            <a:r>
              <a:rPr lang="en-US" dirty="0" smtClean="0"/>
              <a:t>Self-management</a:t>
            </a:r>
          </a:p>
          <a:p>
            <a:r>
              <a:rPr lang="en-US" dirty="0" smtClean="0"/>
              <a:t>Anger management</a:t>
            </a:r>
          </a:p>
          <a:p>
            <a:r>
              <a:rPr lang="en-US" dirty="0" smtClean="0"/>
              <a:t>Impulse control</a:t>
            </a:r>
          </a:p>
          <a:p>
            <a:r>
              <a:rPr lang="en-US" dirty="0" smtClean="0"/>
              <a:t>Sensory regulation</a:t>
            </a:r>
            <a:endParaRPr lang="en-GB" dirty="0"/>
          </a:p>
        </p:txBody>
      </p:sp>
      <p:pic>
        <p:nvPicPr>
          <p:cNvPr id="4" name="Picture 3"/>
          <p:cNvPicPr>
            <a:picLocks noChangeAspect="1"/>
          </p:cNvPicPr>
          <p:nvPr/>
        </p:nvPicPr>
        <p:blipFill>
          <a:blip r:embed="rId2"/>
          <a:stretch>
            <a:fillRect/>
          </a:stretch>
        </p:blipFill>
        <p:spPr>
          <a:xfrm>
            <a:off x="8763000" y="3212432"/>
            <a:ext cx="2590800" cy="2743200"/>
          </a:xfrm>
          <a:prstGeom prst="rect">
            <a:avLst/>
          </a:prstGeom>
        </p:spPr>
      </p:pic>
    </p:spTree>
    <p:extLst>
      <p:ext uri="{BB962C8B-B14F-4D97-AF65-F5344CB8AC3E}">
        <p14:creationId xmlns:p14="http://schemas.microsoft.com/office/powerpoint/2010/main" val="502606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Self-Regulation Important?</a:t>
            </a:r>
            <a:endParaRPr lang="en-GB" dirty="0"/>
          </a:p>
        </p:txBody>
      </p:sp>
      <p:sp>
        <p:nvSpPr>
          <p:cNvPr id="3" name="Content Placeholder 2"/>
          <p:cNvSpPr>
            <a:spLocks noGrp="1"/>
          </p:cNvSpPr>
          <p:nvPr>
            <p:ph idx="1"/>
          </p:nvPr>
        </p:nvSpPr>
        <p:spPr/>
        <p:txBody>
          <a:bodyPr>
            <a:normAutofit/>
          </a:bodyPr>
          <a:lstStyle/>
          <a:p>
            <a:r>
              <a:rPr lang="en-US" b="1" dirty="0" smtClean="0"/>
              <a:t>Life is 10% what happens to us and 90% how we react to it.</a:t>
            </a:r>
          </a:p>
          <a:p>
            <a:pPr marL="0" indent="0" algn="r">
              <a:buNone/>
            </a:pPr>
            <a:r>
              <a:rPr lang="en-US" b="1" dirty="0" smtClean="0"/>
              <a:t>Charles </a:t>
            </a:r>
            <a:r>
              <a:rPr lang="en-US" b="1" dirty="0" err="1" smtClean="0"/>
              <a:t>Swindoll</a:t>
            </a:r>
            <a:endParaRPr lang="en-US" b="1" dirty="0" smtClean="0"/>
          </a:p>
          <a:p>
            <a:pPr marL="0" indent="0">
              <a:buNone/>
            </a:pPr>
            <a:endParaRPr lang="en-US" b="1" dirty="0"/>
          </a:p>
          <a:p>
            <a:r>
              <a:rPr lang="en-US" dirty="0" smtClean="0"/>
              <a:t>Research has found that higher academic achievement is more likely when interventions include self-regulation components.</a:t>
            </a:r>
          </a:p>
          <a:p>
            <a:r>
              <a:rPr lang="en-US" dirty="0" smtClean="0"/>
              <a:t>Typically, children who can self-regulate will turn into teens who can self-regulate.</a:t>
            </a:r>
          </a:p>
        </p:txBody>
      </p:sp>
    </p:spTree>
    <p:extLst>
      <p:ext uri="{BB962C8B-B14F-4D97-AF65-F5344CB8AC3E}">
        <p14:creationId xmlns:p14="http://schemas.microsoft.com/office/powerpoint/2010/main" val="4061714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person who can self-regulate is able to:</a:t>
            </a:r>
            <a:endParaRPr lang="en-GB" dirty="0"/>
          </a:p>
        </p:txBody>
      </p:sp>
      <p:sp>
        <p:nvSpPr>
          <p:cNvPr id="3" name="Content Placeholder 2"/>
          <p:cNvSpPr>
            <a:spLocks noGrp="1"/>
          </p:cNvSpPr>
          <p:nvPr>
            <p:ph idx="1"/>
          </p:nvPr>
        </p:nvSpPr>
        <p:spPr/>
        <p:txBody>
          <a:bodyPr>
            <a:normAutofit/>
          </a:bodyPr>
          <a:lstStyle/>
          <a:p>
            <a:r>
              <a:rPr lang="en-US" dirty="0" smtClean="0"/>
              <a:t>Remain CALM AND ORGANISED in a stressful situation</a:t>
            </a:r>
          </a:p>
          <a:p>
            <a:pPr marL="0" indent="0" algn="r">
              <a:buNone/>
            </a:pPr>
            <a:r>
              <a:rPr lang="en-US" dirty="0" smtClean="0"/>
              <a:t>(Executive Functions)</a:t>
            </a:r>
          </a:p>
          <a:p>
            <a:r>
              <a:rPr lang="en-US" dirty="0" smtClean="0"/>
              <a:t>Cheer themselves up after a disappointment.</a:t>
            </a:r>
          </a:p>
          <a:p>
            <a:pPr marL="0" indent="0" algn="r">
              <a:buNone/>
            </a:pPr>
            <a:r>
              <a:rPr lang="en-US" dirty="0" smtClean="0"/>
              <a:t>(Emotional Regulation)</a:t>
            </a:r>
          </a:p>
          <a:p>
            <a:r>
              <a:rPr lang="en-US" dirty="0" smtClean="0"/>
              <a:t>Knows when they are experiencing sensory overload and can make adjustments.</a:t>
            </a:r>
          </a:p>
          <a:p>
            <a:pPr marL="0" indent="0" algn="r">
              <a:buNone/>
            </a:pPr>
            <a:r>
              <a:rPr lang="en-US" dirty="0" smtClean="0"/>
              <a:t>(Sensory processing)</a:t>
            </a:r>
          </a:p>
          <a:p>
            <a:r>
              <a:rPr lang="en-US" dirty="0" smtClean="0"/>
              <a:t>Understands when it is appropriate to cheer and shout and when to be quiet.</a:t>
            </a:r>
          </a:p>
          <a:p>
            <a:pPr marL="0" indent="0" algn="r">
              <a:buNone/>
            </a:pPr>
            <a:r>
              <a:rPr lang="en-US" dirty="0" smtClean="0"/>
              <a:t>(Social cognition)</a:t>
            </a:r>
          </a:p>
        </p:txBody>
      </p:sp>
    </p:spTree>
    <p:extLst>
      <p:ext uri="{BB962C8B-B14F-4D97-AF65-F5344CB8AC3E}">
        <p14:creationId xmlns:p14="http://schemas.microsoft.com/office/powerpoint/2010/main" val="3614801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Zones of Regulation?</a:t>
            </a:r>
            <a:endParaRPr lang="en-GB" dirty="0"/>
          </a:p>
        </p:txBody>
      </p:sp>
      <p:sp>
        <p:nvSpPr>
          <p:cNvPr id="3" name="Content Placeholder 2"/>
          <p:cNvSpPr>
            <a:spLocks noGrp="1"/>
          </p:cNvSpPr>
          <p:nvPr>
            <p:ph idx="1"/>
          </p:nvPr>
        </p:nvSpPr>
        <p:spPr/>
        <p:txBody>
          <a:bodyPr>
            <a:normAutofit/>
          </a:bodyPr>
          <a:lstStyle/>
          <a:p>
            <a:pPr marL="0" indent="0">
              <a:buNone/>
            </a:pPr>
            <a:r>
              <a:rPr lang="en-US" b="1" dirty="0" smtClean="0"/>
              <a:t>Teaches students:</a:t>
            </a:r>
          </a:p>
          <a:p>
            <a:r>
              <a:rPr lang="en-US" dirty="0" smtClean="0"/>
              <a:t>Vocabulary of emotional terms</a:t>
            </a:r>
          </a:p>
          <a:p>
            <a:r>
              <a:rPr lang="en-US" dirty="0" smtClean="0"/>
              <a:t>How to </a:t>
            </a:r>
            <a:r>
              <a:rPr lang="en-US" dirty="0" err="1" smtClean="0"/>
              <a:t>recognise</a:t>
            </a:r>
            <a:r>
              <a:rPr lang="en-US" dirty="0" smtClean="0"/>
              <a:t> their own emotions</a:t>
            </a:r>
          </a:p>
          <a:p>
            <a:r>
              <a:rPr lang="en-US" dirty="0" smtClean="0"/>
              <a:t>How to detect the emotions of others (read others’ facial expressions)</a:t>
            </a:r>
          </a:p>
          <a:p>
            <a:r>
              <a:rPr lang="en-US" dirty="0" smtClean="0"/>
              <a:t>What may trigger certain emotions</a:t>
            </a:r>
          </a:p>
          <a:p>
            <a:r>
              <a:rPr lang="en-US" dirty="0" smtClean="0"/>
              <a:t>How others may interpret their </a:t>
            </a:r>
            <a:r>
              <a:rPr lang="en-US" dirty="0" err="1" smtClean="0"/>
              <a:t>behaviour</a:t>
            </a:r>
            <a:endParaRPr lang="en-US" dirty="0" smtClean="0"/>
          </a:p>
          <a:p>
            <a:r>
              <a:rPr lang="en-US" dirty="0" smtClean="0"/>
              <a:t>Problem solving skills</a:t>
            </a:r>
          </a:p>
        </p:txBody>
      </p:sp>
      <p:pic>
        <p:nvPicPr>
          <p:cNvPr id="4" name="Picture 3"/>
          <p:cNvPicPr>
            <a:picLocks noChangeAspect="1"/>
          </p:cNvPicPr>
          <p:nvPr/>
        </p:nvPicPr>
        <p:blipFill>
          <a:blip r:embed="rId2"/>
          <a:stretch>
            <a:fillRect/>
          </a:stretch>
        </p:blipFill>
        <p:spPr>
          <a:xfrm>
            <a:off x="9499433" y="0"/>
            <a:ext cx="2564433" cy="3308517"/>
          </a:xfrm>
          <a:prstGeom prst="rect">
            <a:avLst/>
          </a:prstGeom>
        </p:spPr>
      </p:pic>
    </p:spTree>
    <p:extLst>
      <p:ext uri="{BB962C8B-B14F-4D97-AF65-F5344CB8AC3E}">
        <p14:creationId xmlns:p14="http://schemas.microsoft.com/office/powerpoint/2010/main" val="32274964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loreat">
      <a:majorFont>
        <a:latin typeface="NTPreCursivefk"/>
        <a:ea typeface=""/>
        <a:cs typeface=""/>
      </a:majorFont>
      <a:minorFont>
        <a:latin typeface="NTPreCursivef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1273</Words>
  <Application>Microsoft Office PowerPoint</Application>
  <PresentationFormat>Widescreen</PresentationFormat>
  <Paragraphs>146</Paragraphs>
  <Slides>45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NTPreCursivefk</vt:lpstr>
      <vt:lpstr>Office Theme</vt:lpstr>
      <vt:lpstr>Year 5 Family Learning</vt:lpstr>
      <vt:lpstr>Spanish</vt:lpstr>
      <vt:lpstr>Aims</vt:lpstr>
      <vt:lpstr>How many character virtues can you name?</vt:lpstr>
      <vt:lpstr>Supporting Behavioural Regulation</vt:lpstr>
      <vt:lpstr>Definition of Self-Regulation</vt:lpstr>
      <vt:lpstr>Why is Self-Regulation Important?</vt:lpstr>
      <vt:lpstr>A person who can self-regulate is able to:</vt:lpstr>
      <vt:lpstr>What are the Zones of Regulation?</vt:lpstr>
      <vt:lpstr>Why Teach the Zones of Regulation?</vt:lpstr>
      <vt:lpstr>PowerPoint Presentation</vt:lpstr>
      <vt:lpstr>PowerPoint Presentation</vt:lpstr>
      <vt:lpstr>PowerPoint Presentation</vt:lpstr>
      <vt:lpstr>Key Points</vt:lpstr>
      <vt:lpstr>Key Points</vt:lpstr>
      <vt:lpstr>UNDERSTANDING ZONE TOOLS:</vt:lpstr>
      <vt:lpstr>TOOLS FOR SELF-REGULATION</vt:lpstr>
      <vt:lpstr>THINKING STRATEGIES</vt:lpstr>
      <vt:lpstr>INNER COACH vs. INNER CRITIC</vt:lpstr>
      <vt:lpstr>SENSORY STRATEGIES:</vt:lpstr>
      <vt:lpstr>SENSORY TOOLS</vt:lpstr>
      <vt:lpstr>CALMING STRATEGIES</vt:lpstr>
      <vt:lpstr>COUNTING</vt:lpstr>
      <vt:lpstr>CALMING ACTIVITIES</vt:lpstr>
      <vt:lpstr>HOW CAN I SUPPORT THE ZONES OF REGULATION?</vt:lpstr>
      <vt:lpstr>PLAY GAMES</vt:lpstr>
      <vt:lpstr>MORE INFORMATION ON THE ZONES</vt:lpstr>
      <vt:lpstr>WHICH STRATEGIES CAN I USE FOR EACH ZONE? Can you think of any others?</vt:lpstr>
      <vt:lpstr>PowerPoint Presentation</vt:lpstr>
      <vt:lpstr>What is self regulation?</vt:lpstr>
      <vt:lpstr>Achieving self-regulation</vt:lpstr>
      <vt:lpstr>PowerPoint Presentation</vt:lpstr>
      <vt:lpstr>PowerPoint Presentation</vt:lpstr>
      <vt:lpstr>Blue Zone</vt:lpstr>
      <vt:lpstr>PowerPoint Presentation</vt:lpstr>
      <vt:lpstr>The Green Zone</vt:lpstr>
      <vt:lpstr>PowerPoint Presentation</vt:lpstr>
      <vt:lpstr>The Yellow Zone</vt:lpstr>
      <vt:lpstr>PowerPoint Presentation</vt:lpstr>
      <vt:lpstr>The Red Zone</vt:lpstr>
      <vt:lpstr>PowerPoint Presentation</vt:lpstr>
      <vt:lpstr>PowerPoint Presentation</vt:lpstr>
      <vt:lpstr>PowerPoint Presentation</vt:lpstr>
      <vt:lpstr>PowerPoint Presentation</vt:lpstr>
      <vt:lpstr>Zones of Regulation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 Faculty</dc:title>
  <dc:creator>Mark Goodwin (Floreat - Wandsworth)</dc:creator>
  <cp:lastModifiedBy>Mark Goodwin (Floreat - Wandsworth)</cp:lastModifiedBy>
  <cp:revision>40</cp:revision>
  <dcterms:created xsi:type="dcterms:W3CDTF">2021-09-01T14:55:35Z</dcterms:created>
  <dcterms:modified xsi:type="dcterms:W3CDTF">2022-02-28T10:46:36Z</dcterms:modified>
</cp:coreProperties>
</file>