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5" r:id="rId5"/>
    <p:sldId id="266" r:id="rId6"/>
    <p:sldId id="273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33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60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76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04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3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14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50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03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68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FC0FB-2825-4671-9CAB-66817AC4A77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2930E-F281-4551-856E-A7058C29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00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419927" y="1976582"/>
            <a:ext cx="7296728" cy="255847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 smtClean="0">
                <a:latin typeface="NTPreCursivefk" panose="03000400000000000000" pitchFamily="66" charset="0"/>
              </a:rPr>
              <a:t>Family Learning</a:t>
            </a:r>
            <a:endParaRPr lang="en-GB" sz="8000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NTPreCursivefk" panose="03000400000000000000" pitchFamily="66" charset="0"/>
              </a:rPr>
              <a:t>Monday 11</a:t>
            </a:r>
            <a:r>
              <a:rPr lang="en-GB" sz="3600" baseline="30000" dirty="0" smtClean="0">
                <a:latin typeface="NTPreCursivefk" panose="03000400000000000000" pitchFamily="66" charset="0"/>
              </a:rPr>
              <a:t>th</a:t>
            </a:r>
            <a:r>
              <a:rPr lang="en-GB" sz="3600" dirty="0" smtClean="0">
                <a:latin typeface="NTPreCursivefk" panose="03000400000000000000" pitchFamily="66" charset="0"/>
              </a:rPr>
              <a:t> October 2021</a:t>
            </a:r>
            <a:endParaRPr lang="en-GB" sz="3600" dirty="0">
              <a:latin typeface="NTPreCursivefk" panose="030004000000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Activity time!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123" y="1723912"/>
            <a:ext cx="6672695" cy="513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7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Activity time!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165" y="2235487"/>
            <a:ext cx="5574290" cy="33520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9" y="2356138"/>
            <a:ext cx="5861590" cy="288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Activity time!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3583709"/>
            <a:ext cx="107626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>
                <a:latin typeface="NTPreCursivefk" panose="03000400000000000000" pitchFamily="66" charset="0"/>
              </a:rPr>
              <a:t>Let’s welcome our children.</a:t>
            </a:r>
            <a:endParaRPr lang="en-GB" sz="88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1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Sounds-Write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8959" y="1976354"/>
            <a:ext cx="11033761" cy="44012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NTPreCursivefk" panose="03000400000000000000" pitchFamily="66" charset="0"/>
              </a:rPr>
              <a:t>Sounds-Write is a quality first phonics </a:t>
            </a:r>
            <a:r>
              <a:rPr lang="en-US" sz="4000" dirty="0" smtClean="0">
                <a:latin typeface="NTPreCursivefk" panose="03000400000000000000" pitchFamily="66" charset="0"/>
              </a:rPr>
              <a:t>programme.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NTPreCursivefk" panose="03000400000000000000" pitchFamily="66" charset="0"/>
              </a:rPr>
              <a:t>Its </a:t>
            </a:r>
            <a:r>
              <a:rPr lang="en-US" sz="4000" dirty="0">
                <a:latin typeface="NTPreCursivefk" panose="03000400000000000000" pitchFamily="66" charset="0"/>
              </a:rPr>
              <a:t>purpose is to provide classroom professionals with a comprehensive system with which to teach reading, spelling and </a:t>
            </a:r>
            <a:r>
              <a:rPr lang="en-US" sz="4000" dirty="0" smtClean="0">
                <a:latin typeface="NTPreCursivefk" panose="03000400000000000000" pitchFamily="66" charset="0"/>
              </a:rPr>
              <a:t>writing.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NTPreCursivefk" panose="03000400000000000000" pitchFamily="66" charset="0"/>
              </a:rPr>
              <a:t>In </a:t>
            </a:r>
            <a:r>
              <a:rPr lang="en-US" sz="4000" dirty="0">
                <a:latin typeface="NTPreCursivefk" panose="03000400000000000000" pitchFamily="66" charset="0"/>
              </a:rPr>
              <a:t>addition, it also serves very successfully as an intervention or catch-up </a:t>
            </a:r>
            <a:r>
              <a:rPr lang="en-US" sz="4000" dirty="0" err="1">
                <a:latin typeface="NTPreCursivefk" panose="03000400000000000000" pitchFamily="66" charset="0"/>
              </a:rPr>
              <a:t>programme</a:t>
            </a:r>
            <a:r>
              <a:rPr lang="en-US" sz="4000" dirty="0" smtClean="0">
                <a:latin typeface="NTPreCursivefk" panose="03000400000000000000" pitchFamily="66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NTPreCursivefk" panose="03000400000000000000" pitchFamily="66" charset="0"/>
              </a:rPr>
              <a:t>Comprehension skills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329" y="320754"/>
            <a:ext cx="1735340" cy="141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Segmenting/Spelling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72681"/>
              </p:ext>
            </p:extLst>
          </p:nvPr>
        </p:nvGraphicFramePr>
        <p:xfrm>
          <a:off x="1986278" y="1895475"/>
          <a:ext cx="8219442" cy="3141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1283">
                  <a:extLst>
                    <a:ext uri="{9D8B030D-6E8A-4147-A177-3AD203B41FA5}">
                      <a16:colId xmlns:a16="http://schemas.microsoft.com/office/drawing/2014/main" val="2391552612"/>
                    </a:ext>
                  </a:extLst>
                </a:gridCol>
                <a:gridCol w="5598159">
                  <a:extLst>
                    <a:ext uri="{9D8B030D-6E8A-4147-A177-3AD203B41FA5}">
                      <a16:colId xmlns:a16="http://schemas.microsoft.com/office/drawing/2014/main" val="876748034"/>
                    </a:ext>
                  </a:extLst>
                </a:gridCol>
              </a:tblGrid>
              <a:tr h="1570567">
                <a:tc>
                  <a:txBody>
                    <a:bodyPr/>
                    <a:lstStyle/>
                    <a:p>
                      <a:r>
                        <a:rPr lang="en-GB" sz="4400" dirty="0" smtClean="0">
                          <a:solidFill>
                            <a:srgbClr val="0070C0"/>
                          </a:solidFill>
                          <a:latin typeface="NTPreCursivefk" panose="03000400000000000000" pitchFamily="66" charset="0"/>
                        </a:rPr>
                        <a:t>Segmenting</a:t>
                      </a:r>
                      <a:endParaRPr lang="en-GB" sz="4400" dirty="0">
                        <a:solidFill>
                          <a:srgbClr val="0070C0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400" dirty="0" smtClean="0">
                          <a:latin typeface="NTPreCursivefk" panose="03000400000000000000" pitchFamily="66" charset="0"/>
                        </a:rPr>
                        <a:t>Helps to spell</a:t>
                      </a:r>
                      <a:endParaRPr lang="en-GB" sz="4400" dirty="0"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624625"/>
                  </a:ext>
                </a:extLst>
              </a:tr>
              <a:tr h="1570567">
                <a:tc>
                  <a:txBody>
                    <a:bodyPr/>
                    <a:lstStyle/>
                    <a:p>
                      <a:r>
                        <a:rPr lang="en-GB" sz="4400" dirty="0" smtClean="0">
                          <a:solidFill>
                            <a:srgbClr val="0070C0"/>
                          </a:solidFill>
                          <a:latin typeface="NTPreCursivefk" panose="03000400000000000000" pitchFamily="66" charset="0"/>
                        </a:rPr>
                        <a:t>Blending</a:t>
                      </a:r>
                      <a:endParaRPr lang="en-GB" sz="4400" dirty="0">
                        <a:solidFill>
                          <a:srgbClr val="0070C0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400" dirty="0" smtClean="0">
                          <a:latin typeface="NTPreCursivefk" panose="03000400000000000000" pitchFamily="66" charset="0"/>
                        </a:rPr>
                        <a:t>Develops independency for reading</a:t>
                      </a:r>
                      <a:endParaRPr lang="en-GB" sz="4400" dirty="0"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4871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9018" y="4995952"/>
            <a:ext cx="269977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 smtClean="0">
                <a:latin typeface="NTPreCursivefk" panose="03000400000000000000" pitchFamily="66" charset="0"/>
              </a:rPr>
              <a:t>train</a:t>
            </a:r>
            <a:endParaRPr lang="en-GB" sz="115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3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Why is it important?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524" y="1783954"/>
            <a:ext cx="4826000" cy="14580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-1149446" y="18231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 smtClean="0">
                <a:solidFill>
                  <a:srgbClr val="0070C0"/>
                </a:solidFill>
                <a:latin typeface="NTPreCursivefk" panose="03000400000000000000" pitchFamily="66" charset="0"/>
              </a:rPr>
              <a:t>Strong readers</a:t>
            </a:r>
            <a:endParaRPr lang="en-GB" sz="6600" dirty="0">
              <a:solidFill>
                <a:srgbClr val="0070C0"/>
              </a:solidFill>
              <a:latin typeface="NTPreCursivefk" panose="03000400000000000000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4301" y="3241965"/>
            <a:ext cx="5683154" cy="14580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379017" y="3401456"/>
            <a:ext cx="56337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 smtClean="0">
                <a:solidFill>
                  <a:srgbClr val="0070C0"/>
                </a:solidFill>
                <a:latin typeface="NTPreCursivefk" panose="03000400000000000000" pitchFamily="66" charset="0"/>
              </a:rPr>
              <a:t>Confident writers</a:t>
            </a:r>
            <a:endParaRPr lang="en-GB" sz="6600" dirty="0">
              <a:solidFill>
                <a:srgbClr val="0070C0"/>
              </a:solidFill>
              <a:latin typeface="NTPreCursivefk" panose="03000400000000000000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556" y="4793242"/>
            <a:ext cx="5683154" cy="14580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227272" y="4952733"/>
            <a:ext cx="56337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 smtClean="0">
                <a:solidFill>
                  <a:srgbClr val="0070C0"/>
                </a:solidFill>
                <a:latin typeface="NTPreCursivefk" panose="03000400000000000000" pitchFamily="66" charset="0"/>
              </a:rPr>
              <a:t>Independent learners</a:t>
            </a:r>
            <a:endParaRPr lang="en-GB" sz="6600" dirty="0">
              <a:solidFill>
                <a:srgbClr val="0070C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Phonics Screening Test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8959" y="2025908"/>
            <a:ext cx="10551623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>
                <a:latin typeface="NTPreCursivefk" panose="03000400000000000000" pitchFamily="66" charset="0"/>
              </a:rPr>
              <a:t>Government requirement - every Year 2 child in the UK will be taking part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>
                <a:latin typeface="NTPreCursivefk" panose="03000400000000000000" pitchFamily="66" charset="0"/>
              </a:rPr>
              <a:t>40 words – 20 real, 20 fake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>
                <a:latin typeface="NTPreCursivefk" panose="03000400000000000000" pitchFamily="66" charset="0"/>
              </a:rPr>
              <a:t>Autumn term – should have happened in Year 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>
                <a:latin typeface="NTPreCursivefk" panose="03000400000000000000" pitchFamily="66" charset="0"/>
              </a:rPr>
              <a:t>Pass mark around 32 – subject to change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>
                <a:latin typeface="NTPreCursivefk" panose="03000400000000000000" pitchFamily="66" charset="0"/>
              </a:rPr>
              <a:t>Orange juice and KitKat </a:t>
            </a:r>
          </a:p>
        </p:txBody>
      </p:sp>
    </p:spTree>
    <p:extLst>
      <p:ext uri="{BB962C8B-B14F-4D97-AF65-F5344CB8AC3E}">
        <p14:creationId xmlns:p14="http://schemas.microsoft.com/office/powerpoint/2010/main" val="6577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Phonics Screening Test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979" y="1895475"/>
            <a:ext cx="6151130" cy="2253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2188" y="4655993"/>
            <a:ext cx="523875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Activity time!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923572"/>
              </p:ext>
            </p:extLst>
          </p:nvPr>
        </p:nvGraphicFramePr>
        <p:xfrm>
          <a:off x="798923" y="2131906"/>
          <a:ext cx="10554876" cy="4096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77438">
                  <a:extLst>
                    <a:ext uri="{9D8B030D-6E8A-4147-A177-3AD203B41FA5}">
                      <a16:colId xmlns:a16="http://schemas.microsoft.com/office/drawing/2014/main" val="926911569"/>
                    </a:ext>
                  </a:extLst>
                </a:gridCol>
                <a:gridCol w="5277438">
                  <a:extLst>
                    <a:ext uri="{9D8B030D-6E8A-4147-A177-3AD203B41FA5}">
                      <a16:colId xmlns:a16="http://schemas.microsoft.com/office/drawing/2014/main" val="3293754303"/>
                    </a:ext>
                  </a:extLst>
                </a:gridCol>
              </a:tblGrid>
              <a:tr h="2048087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NTPreCursivefk" panose="03000400000000000000" pitchFamily="66" charset="0"/>
                        </a:rPr>
                        <a:t>1) Sound Swap</a:t>
                      </a:r>
                      <a:endParaRPr lang="en-GB" sz="3600" dirty="0"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NTPreCursivefk" panose="03000400000000000000" pitchFamily="66" charset="0"/>
                        </a:rPr>
                        <a:t>2) Find the digraph/</a:t>
                      </a:r>
                      <a:r>
                        <a:rPr lang="en-GB" sz="3600" dirty="0" err="1" smtClean="0">
                          <a:latin typeface="NTPreCursivefk" panose="03000400000000000000" pitchFamily="66" charset="0"/>
                        </a:rPr>
                        <a:t>trigraph</a:t>
                      </a:r>
                      <a:endParaRPr lang="en-GB" sz="3600" dirty="0"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785373"/>
                  </a:ext>
                </a:extLst>
              </a:tr>
              <a:tr h="2048087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NTPreCursivefk" panose="03000400000000000000" pitchFamily="66" charset="0"/>
                        </a:rPr>
                        <a:t>3) Series of words – syllable chopping</a:t>
                      </a:r>
                      <a:endParaRPr lang="en-GB" sz="3600" dirty="0"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NTPreCursivefk" panose="03000400000000000000" pitchFamily="66" charset="0"/>
                        </a:rPr>
                        <a:t>4) Paragraph – find the split digraph </a:t>
                      </a:r>
                      <a:endParaRPr lang="en-GB" sz="3600" dirty="0">
                        <a:latin typeface="NTPreCursivefk" panose="03000400000000000000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5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5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Activity time!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0649" y="2284124"/>
            <a:ext cx="8913462" cy="283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9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845" y="298900"/>
            <a:ext cx="6540309" cy="1458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NTPreCursivefk" panose="03000400000000000000" pitchFamily="66" charset="0"/>
              </a:rPr>
              <a:t>Activity time!</a:t>
            </a:r>
            <a:endParaRPr lang="en-GB" sz="6600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330" y="160338"/>
            <a:ext cx="2000250" cy="962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3078" y="1483665"/>
            <a:ext cx="6653213" cy="537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20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172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NTPreCursivefk</vt:lpstr>
      <vt:lpstr>Office Theme</vt:lpstr>
      <vt:lpstr>Family Learning</vt:lpstr>
      <vt:lpstr>Sounds-Write</vt:lpstr>
      <vt:lpstr>Segmenting/Spelling</vt:lpstr>
      <vt:lpstr>Why is it important?</vt:lpstr>
      <vt:lpstr>Phonics Screening Test</vt:lpstr>
      <vt:lpstr>Phonics Screening Test</vt:lpstr>
      <vt:lpstr>Activity time!</vt:lpstr>
      <vt:lpstr>Activity time!</vt:lpstr>
      <vt:lpstr>Activity time!</vt:lpstr>
      <vt:lpstr>Activity time!</vt:lpstr>
      <vt:lpstr>Activity time!</vt:lpstr>
      <vt:lpstr>Activity time!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Learning</dc:title>
  <dc:creator>Emily Cann</dc:creator>
  <cp:lastModifiedBy>Carla Burton</cp:lastModifiedBy>
  <cp:revision>12</cp:revision>
  <dcterms:created xsi:type="dcterms:W3CDTF">2021-10-06T06:50:44Z</dcterms:created>
  <dcterms:modified xsi:type="dcterms:W3CDTF">2021-10-15T11:25:40Z</dcterms:modified>
</cp:coreProperties>
</file>