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9" r:id="rId5"/>
    <p:sldId id="272" r:id="rId6"/>
    <p:sldId id="262" r:id="rId7"/>
    <p:sldId id="273" r:id="rId8"/>
    <p:sldId id="266" r:id="rId9"/>
    <p:sldId id="274" r:id="rId10"/>
    <p:sldId id="275" r:id="rId11"/>
    <p:sldId id="276"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0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843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9078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1535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25270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4085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9575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14289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7" y="1535113"/>
            <a:ext cx="538903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2174875"/>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9846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41192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52808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4"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116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6285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12425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08675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9410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3668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433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7" y="1535113"/>
            <a:ext cx="538903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2174875"/>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735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0494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2936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4"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31490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2505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61551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AEBFD-D336-4045-A793-24593B6EE713}" type="datetimeFigureOut">
              <a:rPr lang="en-GB" smtClean="0">
                <a:solidFill>
                  <a:prstClr val="black">
                    <a:tint val="75000"/>
                  </a:prstClr>
                </a:solidFill>
              </a:rPr>
              <a:pPr/>
              <a:t>15/10/2021</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2B5C6-7AA2-4C8A-80DA-EB8BF42845E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536097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udemy.com/course/help-your-child-to-read-and-write/" TargetMode="Externa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490" y="1844824"/>
            <a:ext cx="12103510" cy="3416320"/>
          </a:xfrm>
          <a:prstGeom prst="rect">
            <a:avLst/>
          </a:prstGeom>
          <a:noFill/>
        </p:spPr>
        <p:txBody>
          <a:bodyPr wrap="square" rtlCol="0">
            <a:spAutoFit/>
          </a:bodyPr>
          <a:lstStyle/>
          <a:p>
            <a:pPr algn="ctr"/>
            <a:r>
              <a:rPr lang="en-GB" sz="7200" dirty="0">
                <a:solidFill>
                  <a:prstClr val="black"/>
                </a:solidFill>
                <a:latin typeface="NTPreCursivefk" panose="03000400000000000000" pitchFamily="66" charset="0"/>
              </a:rPr>
              <a:t>Welcome to Year 1’s Family </a:t>
            </a:r>
            <a:r>
              <a:rPr lang="en-GB" sz="7200" dirty="0" smtClean="0">
                <a:solidFill>
                  <a:prstClr val="black"/>
                </a:solidFill>
                <a:latin typeface="NTPreCursivefk" panose="03000400000000000000" pitchFamily="66" charset="0"/>
              </a:rPr>
              <a:t>Learning!</a:t>
            </a:r>
          </a:p>
          <a:p>
            <a:pPr algn="ctr"/>
            <a:endParaRPr lang="en-GB" sz="7200" dirty="0" smtClean="0">
              <a:solidFill>
                <a:prstClr val="black"/>
              </a:solidFill>
              <a:latin typeface="NTPreCursivefk" panose="03000400000000000000" pitchFamily="66" charset="0"/>
            </a:endParaRPr>
          </a:p>
          <a:p>
            <a:pPr algn="ctr"/>
            <a:r>
              <a:rPr lang="en-GB" sz="7200" dirty="0" smtClean="0">
                <a:solidFill>
                  <a:prstClr val="black"/>
                </a:solidFill>
                <a:latin typeface="NTPreCursivefk" panose="03000400000000000000" pitchFamily="66" charset="0"/>
              </a:rPr>
              <a:t>Our focus today will be </a:t>
            </a:r>
            <a:r>
              <a:rPr lang="en-GB" sz="7200" dirty="0">
                <a:solidFill>
                  <a:prstClr val="black"/>
                </a:solidFill>
                <a:latin typeface="NTPreCursivefk" panose="03000400000000000000" pitchFamily="66" charset="0"/>
              </a:rPr>
              <a:t>on </a:t>
            </a:r>
            <a:r>
              <a:rPr lang="en-GB" sz="7200" dirty="0" smtClean="0">
                <a:solidFill>
                  <a:prstClr val="black"/>
                </a:solidFill>
                <a:latin typeface="NTPreCursivefk" panose="03000400000000000000" pitchFamily="66" charset="0"/>
              </a:rPr>
              <a:t>Phonics</a:t>
            </a:r>
            <a:endParaRPr lang="en-GB" sz="7200" dirty="0">
              <a:solidFill>
                <a:prstClr val="black"/>
              </a:solidFill>
              <a:latin typeface="NTPreCursivefk" panose="03000400000000000000" pitchFamily="66" charset="0"/>
            </a:endParaRPr>
          </a:p>
        </p:txBody>
      </p:sp>
      <p:pic>
        <p:nvPicPr>
          <p:cNvPr id="3" name="Picture 2"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507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amp;#39;ll miss Clap for Carers - but it can&amp;#39;t continue just to appease our guilt  | The Independent | The Independent"/>
          <p:cNvPicPr>
            <a:picLocks noChangeAspect="1" noChangeArrowheads="1"/>
          </p:cNvPicPr>
          <p:nvPr/>
        </p:nvPicPr>
        <p:blipFill rotWithShape="1">
          <a:blip r:embed="rId3">
            <a:extLst>
              <a:ext uri="{28A0092B-C50C-407E-A947-70E740481C1C}">
                <a14:useLocalDpi xmlns:a14="http://schemas.microsoft.com/office/drawing/2010/main" val="0"/>
              </a:ext>
            </a:extLst>
          </a:blip>
          <a:srcRect t="24694"/>
          <a:stretch/>
        </p:blipFill>
        <p:spPr bwMode="auto">
          <a:xfrm>
            <a:off x="1767396" y="1445342"/>
            <a:ext cx="8705916" cy="4846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89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u="sng" dirty="0" smtClean="0">
                <a:latin typeface="NTPreCursivefk" panose="03000400000000000000" pitchFamily="66" charset="0"/>
              </a:rPr>
              <a:t>How we teach phonics and useful </a:t>
            </a:r>
            <a:r>
              <a:rPr lang="en-GB" u="sng" dirty="0">
                <a:latin typeface="NTPreCursivefk" panose="03000400000000000000" pitchFamily="66" charset="0"/>
              </a:rPr>
              <a:t>l</a:t>
            </a:r>
            <a:r>
              <a:rPr lang="en-GB" u="sng" dirty="0" smtClean="0">
                <a:latin typeface="NTPreCursivefk" panose="03000400000000000000" pitchFamily="66" charset="0"/>
              </a:rPr>
              <a:t>inks</a:t>
            </a:r>
            <a:endParaRPr lang="en-GB" u="sng" dirty="0">
              <a:latin typeface="NTPreCursivefk" panose="03000400000000000000" pitchFamily="66" charset="0"/>
            </a:endParaRPr>
          </a:p>
        </p:txBody>
      </p:sp>
      <p:sp>
        <p:nvSpPr>
          <p:cNvPr id="3" name="TextBox 2"/>
          <p:cNvSpPr txBox="1"/>
          <p:nvPr/>
        </p:nvSpPr>
        <p:spPr>
          <a:xfrm>
            <a:off x="609600" y="1417639"/>
            <a:ext cx="10972800" cy="4524315"/>
          </a:xfrm>
          <a:prstGeom prst="rect">
            <a:avLst/>
          </a:prstGeom>
          <a:noFill/>
        </p:spPr>
        <p:txBody>
          <a:bodyPr wrap="square" rtlCol="0">
            <a:spAutoFit/>
          </a:bodyPr>
          <a:lstStyle/>
          <a:p>
            <a:pPr algn="ctr"/>
            <a:r>
              <a:rPr lang="en-GB" sz="3600" dirty="0">
                <a:solidFill>
                  <a:prstClr val="black"/>
                </a:solidFill>
                <a:latin typeface="NTPreCursivefk" panose="03000400000000000000" pitchFamily="66" charset="0"/>
                <a:hlinkClick r:id="rId2"/>
              </a:rPr>
              <a:t>https://www.udemy.com/course/help-your-child-to-read-and-write/</a:t>
            </a:r>
            <a:r>
              <a:rPr lang="en-GB" sz="3600" dirty="0">
                <a:solidFill>
                  <a:prstClr val="black"/>
                </a:solidFill>
                <a:latin typeface="NTPreCursivefk" panose="03000400000000000000" pitchFamily="66" charset="0"/>
              </a:rPr>
              <a:t> </a:t>
            </a:r>
            <a:r>
              <a:rPr lang="en-GB" sz="3600" dirty="0" err="1">
                <a:solidFill>
                  <a:prstClr val="black"/>
                </a:solidFill>
                <a:latin typeface="NTPreCursivefk" panose="03000400000000000000" pitchFamily="66" charset="0"/>
              </a:rPr>
              <a:t>Udemy</a:t>
            </a:r>
            <a:r>
              <a:rPr lang="en-GB" sz="3600" dirty="0">
                <a:solidFill>
                  <a:prstClr val="black"/>
                </a:solidFill>
                <a:latin typeface="NTPreCursivefk" panose="03000400000000000000" pitchFamily="66" charset="0"/>
              </a:rPr>
              <a:t> </a:t>
            </a:r>
            <a:r>
              <a:rPr lang="en-GB" sz="3600" dirty="0" err="1">
                <a:solidFill>
                  <a:prstClr val="black"/>
                </a:solidFill>
                <a:latin typeface="NTPreCursivefk" panose="03000400000000000000" pitchFamily="66" charset="0"/>
              </a:rPr>
              <a:t>SoundsWrite</a:t>
            </a:r>
            <a:r>
              <a:rPr lang="en-GB" sz="3600" dirty="0">
                <a:solidFill>
                  <a:prstClr val="black"/>
                </a:solidFill>
                <a:latin typeface="NTPreCursivefk" panose="03000400000000000000" pitchFamily="66" charset="0"/>
              </a:rPr>
              <a:t> </a:t>
            </a:r>
            <a:r>
              <a:rPr lang="en-GB" sz="3600" dirty="0" smtClean="0">
                <a:solidFill>
                  <a:prstClr val="black"/>
                </a:solidFill>
                <a:latin typeface="NTPreCursivefk" panose="03000400000000000000" pitchFamily="66" charset="0"/>
              </a:rPr>
              <a:t>Course</a:t>
            </a:r>
          </a:p>
          <a:p>
            <a:pPr algn="ctr"/>
            <a:endParaRPr lang="en-GB" sz="3600" dirty="0">
              <a:solidFill>
                <a:prstClr val="black"/>
              </a:solidFill>
              <a:latin typeface="NTPreCursivefk" panose="03000400000000000000" pitchFamily="66" charset="0"/>
            </a:endParaRPr>
          </a:p>
          <a:p>
            <a:pPr algn="ctr"/>
            <a:r>
              <a:rPr lang="en-GB" sz="3600" dirty="0" err="1" smtClean="0">
                <a:solidFill>
                  <a:prstClr val="black"/>
                </a:solidFill>
                <a:latin typeface="NTPreCursivefk" panose="03000400000000000000" pitchFamily="66" charset="0"/>
              </a:rPr>
              <a:t>SoundsWrite</a:t>
            </a:r>
            <a:r>
              <a:rPr lang="en-GB" sz="3600" dirty="0" smtClean="0">
                <a:solidFill>
                  <a:prstClr val="black"/>
                </a:solidFill>
                <a:latin typeface="NTPreCursivefk" panose="03000400000000000000" pitchFamily="66" charset="0"/>
              </a:rPr>
              <a:t> </a:t>
            </a:r>
            <a:r>
              <a:rPr lang="en-GB" sz="3600" dirty="0">
                <a:solidFill>
                  <a:prstClr val="black"/>
                </a:solidFill>
                <a:latin typeface="NTPreCursivefk" panose="03000400000000000000" pitchFamily="66" charset="0"/>
              </a:rPr>
              <a:t>App</a:t>
            </a:r>
          </a:p>
          <a:p>
            <a:pPr algn="ctr"/>
            <a:endParaRPr lang="en-GB" sz="3600" dirty="0">
              <a:solidFill>
                <a:prstClr val="black"/>
              </a:solidFill>
              <a:latin typeface="NTPreCursivefk" panose="03000400000000000000" pitchFamily="66" charset="0"/>
            </a:endParaRPr>
          </a:p>
          <a:p>
            <a:pPr algn="ctr"/>
            <a:endParaRPr lang="en-GB" sz="3600" dirty="0">
              <a:solidFill>
                <a:prstClr val="black"/>
              </a:solidFill>
              <a:latin typeface="NTPreCursivefk" panose="03000400000000000000" pitchFamily="66" charset="0"/>
            </a:endParaRPr>
          </a:p>
          <a:p>
            <a:pPr algn="ctr"/>
            <a:endParaRPr lang="en-GB" sz="3600" dirty="0">
              <a:solidFill>
                <a:prstClr val="black"/>
              </a:solidFill>
              <a:latin typeface="NTPreCursivefk" panose="03000400000000000000" pitchFamily="66" charset="0"/>
            </a:endParaRPr>
          </a:p>
          <a:p>
            <a:pPr algn="ctr"/>
            <a:endParaRPr lang="en-GB" sz="3600" dirty="0">
              <a:solidFill>
                <a:prstClr val="black"/>
              </a:solidFill>
              <a:latin typeface="NTPreCursivefk" panose="03000400000000000000" pitchFamily="66" charset="0"/>
            </a:endParaRPr>
          </a:p>
        </p:txBody>
      </p:sp>
      <p:pic>
        <p:nvPicPr>
          <p:cNvPr id="4" name="Picture 3"/>
          <p:cNvPicPr>
            <a:picLocks noChangeAspect="1"/>
          </p:cNvPicPr>
          <p:nvPr/>
        </p:nvPicPr>
        <p:blipFill>
          <a:blip r:embed="rId3"/>
          <a:stretch>
            <a:fillRect/>
          </a:stretch>
        </p:blipFill>
        <p:spPr>
          <a:xfrm>
            <a:off x="4014093" y="3857865"/>
            <a:ext cx="3816424" cy="2864122"/>
          </a:xfrm>
          <a:prstGeom prst="rect">
            <a:avLst/>
          </a:prstGeom>
        </p:spPr>
      </p:pic>
      <p:pic>
        <p:nvPicPr>
          <p:cNvPr id="5" name="Picture 4" descr="Floreat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158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NTPreCursivefk" panose="03000400000000000000" pitchFamily="66" charset="0"/>
              </a:rPr>
              <a:t>What is Sounds Write?</a:t>
            </a:r>
            <a:endParaRPr lang="en-GB" u="sng" dirty="0">
              <a:latin typeface="NTPreCursivefk" panose="03000400000000000000" pitchFamily="66" charset="0"/>
            </a:endParaRPr>
          </a:p>
        </p:txBody>
      </p:sp>
      <p:sp>
        <p:nvSpPr>
          <p:cNvPr id="4" name="Content Placeholder 3"/>
          <p:cNvSpPr txBox="1">
            <a:spLocks noGrp="1"/>
          </p:cNvSpPr>
          <p:nvPr>
            <p:ph idx="1"/>
          </p:nvPr>
        </p:nvSpPr>
        <p:spPr>
          <a:xfrm>
            <a:off x="609600" y="1417638"/>
            <a:ext cx="10972800" cy="4525963"/>
          </a:xfrm>
          <a:prstGeom prst="rect">
            <a:avLst/>
          </a:prstGeom>
          <a:noFill/>
        </p:spPr>
        <p:txBody>
          <a:bodyPr wrap="square" rtlCol="0">
            <a:spAutoFit/>
          </a:bodyPr>
          <a:lstStyle/>
          <a:p>
            <a:r>
              <a:rPr lang="en-GB" sz="4400" dirty="0" smtClean="0">
                <a:latin typeface="NTPreCursivefk" panose="03000400000000000000" pitchFamily="66" charset="0"/>
              </a:rPr>
              <a:t>Sounds Write is a scheme to teach children how to read and write successfully.</a:t>
            </a:r>
          </a:p>
          <a:p>
            <a:r>
              <a:rPr lang="en-GB" sz="4400" dirty="0" smtClean="0">
                <a:latin typeface="NTPreCursivefk" panose="03000400000000000000" pitchFamily="66" charset="0"/>
              </a:rPr>
              <a:t>Your children have been immersed in this way of learning since nursery. </a:t>
            </a:r>
          </a:p>
          <a:p>
            <a:r>
              <a:rPr lang="en-GB" sz="4400" dirty="0" smtClean="0">
                <a:latin typeface="NTPreCursivefk" panose="03000400000000000000" pitchFamily="66" charset="0"/>
              </a:rPr>
              <a:t>The children now know all of their single letter sounds e.g. a, b, c, d </a:t>
            </a:r>
          </a:p>
          <a:p>
            <a:r>
              <a:rPr lang="en-GB" sz="4400" dirty="0" smtClean="0">
                <a:latin typeface="NTPreCursivefk" panose="03000400000000000000" pitchFamily="66" charset="0"/>
              </a:rPr>
              <a:t>They also know all double consonants e.g. </a:t>
            </a:r>
            <a:r>
              <a:rPr lang="en-GB" sz="4400" dirty="0" err="1" smtClean="0">
                <a:latin typeface="NTPreCursivefk" panose="03000400000000000000" pitchFamily="66" charset="0"/>
              </a:rPr>
              <a:t>ll</a:t>
            </a:r>
            <a:r>
              <a:rPr lang="en-GB" sz="4400" dirty="0" smtClean="0">
                <a:latin typeface="NTPreCursivefk" panose="03000400000000000000" pitchFamily="66" charset="0"/>
              </a:rPr>
              <a:t>, </a:t>
            </a:r>
            <a:r>
              <a:rPr lang="en-GB" sz="4400" dirty="0" err="1" smtClean="0">
                <a:latin typeface="NTPreCursivefk" panose="03000400000000000000" pitchFamily="66" charset="0"/>
              </a:rPr>
              <a:t>ff</a:t>
            </a:r>
            <a:r>
              <a:rPr lang="en-GB" sz="4400" dirty="0" smtClean="0">
                <a:latin typeface="NTPreCursivefk" panose="03000400000000000000" pitchFamily="66" charset="0"/>
              </a:rPr>
              <a:t>, </a:t>
            </a:r>
            <a:r>
              <a:rPr lang="en-GB" sz="4400" dirty="0" err="1" smtClean="0">
                <a:latin typeface="NTPreCursivefk" panose="03000400000000000000" pitchFamily="66" charset="0"/>
              </a:rPr>
              <a:t>tt</a:t>
            </a:r>
            <a:endParaRPr lang="en-GB" sz="4000" dirty="0">
              <a:latin typeface="NTPreCursivefk" panose="03000400000000000000" pitchFamily="66" charset="0"/>
            </a:endParaRPr>
          </a:p>
        </p:txBody>
      </p:sp>
      <p:pic>
        <p:nvPicPr>
          <p:cNvPr id="6" name="Picture 5"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122452"/>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987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NTPreCursivefk" panose="03000400000000000000" pitchFamily="66" charset="0"/>
              </a:rPr>
              <a:t>Blending and segmenting</a:t>
            </a:r>
            <a:endParaRPr lang="en-GB" dirty="0">
              <a:latin typeface="NTPreCursivefk" panose="03000400000000000000" pitchFamily="66" charset="0"/>
            </a:endParaRPr>
          </a:p>
        </p:txBody>
      </p:sp>
      <p:sp>
        <p:nvSpPr>
          <p:cNvPr id="3" name="Content Placeholder 2"/>
          <p:cNvSpPr>
            <a:spLocks noGrp="1"/>
          </p:cNvSpPr>
          <p:nvPr>
            <p:ph idx="1"/>
          </p:nvPr>
        </p:nvSpPr>
        <p:spPr/>
        <p:txBody>
          <a:bodyPr/>
          <a:lstStyle/>
          <a:p>
            <a:pPr lvl="0">
              <a:buFontTx/>
              <a:buChar char="-"/>
            </a:pPr>
            <a:r>
              <a:rPr lang="en-GB" sz="3600" dirty="0">
                <a:solidFill>
                  <a:srgbClr val="FF0000"/>
                </a:solidFill>
                <a:latin typeface="NTPreCursivefk" panose="03000400000000000000" pitchFamily="66" charset="0"/>
              </a:rPr>
              <a:t>Blending</a:t>
            </a:r>
            <a:r>
              <a:rPr lang="en-GB" sz="3600" dirty="0">
                <a:solidFill>
                  <a:prstClr val="black"/>
                </a:solidFill>
                <a:latin typeface="NTPreCursivefk" panose="03000400000000000000" pitchFamily="66" charset="0"/>
              </a:rPr>
              <a:t> is a skill that pushes the sounds together to build a word and this skill tends to be used more in reading. To support the children with this we would say: “Say the sounds and read the word”.</a:t>
            </a:r>
          </a:p>
          <a:p>
            <a:pPr lvl="0">
              <a:buFontTx/>
              <a:buChar char="-"/>
            </a:pPr>
            <a:r>
              <a:rPr lang="en-GB" sz="3600" dirty="0">
                <a:solidFill>
                  <a:srgbClr val="FF0000"/>
                </a:solidFill>
                <a:latin typeface="NTPreCursivefk" panose="03000400000000000000" pitchFamily="66" charset="0"/>
              </a:rPr>
              <a:t>Segmenting</a:t>
            </a:r>
            <a:r>
              <a:rPr lang="en-GB" sz="3600" dirty="0">
                <a:solidFill>
                  <a:prstClr val="black"/>
                </a:solidFill>
                <a:latin typeface="NTPreCursivefk" panose="03000400000000000000" pitchFamily="66" charset="0"/>
              </a:rPr>
              <a:t> is the ability to pull sounds apart and this skill tends to be used more in writing. “What is the first sound you can hear in the word ____”.</a:t>
            </a:r>
          </a:p>
          <a:p>
            <a:endParaRPr lang="en-GB" dirty="0"/>
          </a:p>
        </p:txBody>
      </p:sp>
      <p:pic>
        <p:nvPicPr>
          <p:cNvPr id="4" name="Picture 3"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98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8509" y="1110343"/>
            <a:ext cx="10702343" cy="1323439"/>
          </a:xfrm>
          <a:prstGeom prst="rect">
            <a:avLst/>
          </a:prstGeom>
          <a:noFill/>
        </p:spPr>
        <p:txBody>
          <a:bodyPr wrap="square" rtlCol="0">
            <a:spAutoFit/>
          </a:bodyPr>
          <a:lstStyle/>
          <a:p>
            <a:r>
              <a:rPr lang="en-GB" sz="4000" dirty="0">
                <a:solidFill>
                  <a:prstClr val="black"/>
                </a:solidFill>
                <a:latin typeface="NTPreCursivefk" panose="03000400000000000000" pitchFamily="66" charset="0"/>
              </a:rPr>
              <a:t>Building on this learning all children are now working on recognising 2 letters that represent 1 sound e.g. </a:t>
            </a:r>
            <a:r>
              <a:rPr lang="en-GB" sz="4000" dirty="0" smtClean="0">
                <a:solidFill>
                  <a:prstClr val="black"/>
                </a:solidFill>
                <a:latin typeface="NTPreCursivefk" panose="03000400000000000000" pitchFamily="66" charset="0"/>
              </a:rPr>
              <a:t>e, </a:t>
            </a:r>
            <a:r>
              <a:rPr lang="en-GB" sz="4000" dirty="0" err="1" smtClean="0">
                <a:solidFill>
                  <a:prstClr val="black"/>
                </a:solidFill>
                <a:latin typeface="NTPreCursivefk" panose="03000400000000000000" pitchFamily="66" charset="0"/>
              </a:rPr>
              <a:t>ea</a:t>
            </a:r>
            <a:r>
              <a:rPr lang="en-GB" sz="4000" dirty="0" smtClean="0">
                <a:solidFill>
                  <a:prstClr val="black"/>
                </a:solidFill>
                <a:latin typeface="NTPreCursivefk" panose="03000400000000000000" pitchFamily="66" charset="0"/>
              </a:rPr>
              <a:t>, </a:t>
            </a:r>
            <a:r>
              <a:rPr lang="en-GB" sz="4000" dirty="0" err="1" smtClean="0">
                <a:solidFill>
                  <a:prstClr val="black"/>
                </a:solidFill>
                <a:latin typeface="NTPreCursivefk" panose="03000400000000000000" pitchFamily="66" charset="0"/>
              </a:rPr>
              <a:t>ee</a:t>
            </a:r>
            <a:r>
              <a:rPr lang="en-GB" sz="4000" dirty="0" smtClean="0">
                <a:solidFill>
                  <a:prstClr val="black"/>
                </a:solidFill>
                <a:latin typeface="NTPreCursivefk" panose="03000400000000000000" pitchFamily="66" charset="0"/>
              </a:rPr>
              <a:t>, y</a:t>
            </a:r>
            <a:endParaRPr lang="en-GB" sz="4000" dirty="0">
              <a:solidFill>
                <a:prstClr val="black"/>
              </a:solidFill>
              <a:latin typeface="NTPreCursivefk" panose="03000400000000000000" pitchFamily="66" charset="0"/>
            </a:endParaRPr>
          </a:p>
        </p:txBody>
      </p:sp>
      <p:sp>
        <p:nvSpPr>
          <p:cNvPr id="5" name="TextBox 4"/>
          <p:cNvSpPr txBox="1"/>
          <p:nvPr/>
        </p:nvSpPr>
        <p:spPr>
          <a:xfrm>
            <a:off x="898509" y="2679059"/>
            <a:ext cx="10702343" cy="4401205"/>
          </a:xfrm>
          <a:prstGeom prst="rect">
            <a:avLst/>
          </a:prstGeom>
          <a:noFill/>
        </p:spPr>
        <p:txBody>
          <a:bodyPr wrap="square" rtlCol="0">
            <a:spAutoFit/>
          </a:bodyPr>
          <a:lstStyle/>
          <a:p>
            <a:pPr algn="ctr"/>
            <a:r>
              <a:rPr lang="en-GB" sz="4000" dirty="0" smtClean="0">
                <a:solidFill>
                  <a:prstClr val="black"/>
                </a:solidFill>
                <a:latin typeface="NTPreCursivefk" panose="03000400000000000000" pitchFamily="66" charset="0"/>
              </a:rPr>
              <a:t>tree</a:t>
            </a:r>
            <a:r>
              <a:rPr lang="en-GB" sz="4000" dirty="0">
                <a:solidFill>
                  <a:prstClr val="black"/>
                </a:solidFill>
                <a:latin typeface="NTPreCursivefk" panose="03000400000000000000" pitchFamily="66" charset="0"/>
              </a:rPr>
              <a:t>				</a:t>
            </a:r>
            <a:r>
              <a:rPr lang="en-GB" sz="4000" dirty="0" smtClean="0">
                <a:solidFill>
                  <a:prstClr val="black"/>
                </a:solidFill>
                <a:latin typeface="NTPreCursivefk" panose="03000400000000000000" pitchFamily="66" charset="0"/>
              </a:rPr>
              <a:t>messy</a:t>
            </a:r>
            <a:r>
              <a:rPr lang="en-GB" sz="4000" dirty="0">
                <a:solidFill>
                  <a:prstClr val="black"/>
                </a:solidFill>
                <a:latin typeface="NTPreCursivefk" panose="03000400000000000000" pitchFamily="66" charset="0"/>
              </a:rPr>
              <a:t>			</a:t>
            </a:r>
            <a:r>
              <a:rPr lang="en-GB" sz="4000" dirty="0" smtClean="0">
                <a:solidFill>
                  <a:prstClr val="black"/>
                </a:solidFill>
                <a:latin typeface="NTPreCursivefk" panose="03000400000000000000" pitchFamily="66" charset="0"/>
              </a:rPr>
              <a:t>be</a:t>
            </a:r>
            <a:endParaRPr lang="en-GB" sz="4000" dirty="0">
              <a:solidFill>
                <a:prstClr val="black"/>
              </a:solidFill>
              <a:latin typeface="NTPreCursivefk" panose="03000400000000000000" pitchFamily="66" charset="0"/>
            </a:endParaRPr>
          </a:p>
          <a:p>
            <a:endParaRPr lang="en-GB" sz="4000" dirty="0">
              <a:solidFill>
                <a:prstClr val="black"/>
              </a:solidFill>
              <a:latin typeface="NTPreCursivefk" panose="03000400000000000000" pitchFamily="66" charset="0"/>
            </a:endParaRPr>
          </a:p>
          <a:p>
            <a:r>
              <a:rPr lang="en-GB" sz="4000" dirty="0">
                <a:solidFill>
                  <a:prstClr val="black"/>
                </a:solidFill>
                <a:latin typeface="NTPreCursivefk" panose="03000400000000000000" pitchFamily="66" charset="0"/>
              </a:rPr>
              <a:t>When supporting your child to select the correct representation it is important that we do not say it’s the a e</a:t>
            </a:r>
            <a:r>
              <a:rPr lang="en-GB" sz="4000" dirty="0" smtClean="0">
                <a:solidFill>
                  <a:prstClr val="black"/>
                </a:solidFill>
                <a:latin typeface="NTPreCursivefk" panose="03000400000000000000" pitchFamily="66" charset="0"/>
              </a:rPr>
              <a:t> </a:t>
            </a:r>
            <a:r>
              <a:rPr lang="en-GB" sz="4000" dirty="0">
                <a:solidFill>
                  <a:prstClr val="black"/>
                </a:solidFill>
                <a:latin typeface="NTPreCursivefk" panose="03000400000000000000" pitchFamily="66" charset="0"/>
              </a:rPr>
              <a:t>spelling as this reminds them of their root sound.</a:t>
            </a:r>
          </a:p>
          <a:p>
            <a:endParaRPr lang="en-GB" sz="4000" dirty="0">
              <a:solidFill>
                <a:prstClr val="black"/>
              </a:solidFill>
              <a:latin typeface="NTPreCursivefk" panose="03000400000000000000" pitchFamily="66" charset="0"/>
            </a:endParaRPr>
          </a:p>
          <a:p>
            <a:r>
              <a:rPr lang="en-GB" sz="4000" dirty="0">
                <a:solidFill>
                  <a:prstClr val="black"/>
                </a:solidFill>
                <a:latin typeface="NTPreCursivefk" panose="03000400000000000000" pitchFamily="66" charset="0"/>
              </a:rPr>
              <a:t>	</a:t>
            </a:r>
          </a:p>
        </p:txBody>
      </p:sp>
      <p:pic>
        <p:nvPicPr>
          <p:cNvPr id="6" name="Picture 5"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66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latin typeface="NTPreCursivefk" panose="03000400000000000000" pitchFamily="66" charset="0"/>
              </a:rPr>
              <a:t>Same sound different spelling</a:t>
            </a:r>
            <a:endParaRPr lang="en-GB" u="sng" dirty="0">
              <a:latin typeface="NTPreCursivefk" panose="03000400000000000000" pitchFamily="66" charset="0"/>
            </a:endParaRPr>
          </a:p>
        </p:txBody>
      </p:sp>
      <p:sp>
        <p:nvSpPr>
          <p:cNvPr id="4" name="TextBox 3"/>
          <p:cNvSpPr txBox="1"/>
          <p:nvPr/>
        </p:nvSpPr>
        <p:spPr>
          <a:xfrm>
            <a:off x="1017432" y="1318806"/>
            <a:ext cx="10702343" cy="1938992"/>
          </a:xfrm>
          <a:prstGeom prst="rect">
            <a:avLst/>
          </a:prstGeom>
          <a:noFill/>
        </p:spPr>
        <p:txBody>
          <a:bodyPr wrap="square" rtlCol="0">
            <a:spAutoFit/>
          </a:bodyPr>
          <a:lstStyle/>
          <a:p>
            <a:r>
              <a:rPr lang="en-GB" sz="4000" dirty="0">
                <a:solidFill>
                  <a:prstClr val="black"/>
                </a:solidFill>
                <a:latin typeface="NTPreCursivefk" panose="03000400000000000000" pitchFamily="66" charset="0"/>
              </a:rPr>
              <a:t>Moving forward the children are soon going to be learning that one spelling can represent more than one sound. E.g. </a:t>
            </a:r>
            <a:r>
              <a:rPr lang="en-GB" sz="4000" dirty="0" err="1">
                <a:solidFill>
                  <a:prstClr val="black"/>
                </a:solidFill>
                <a:latin typeface="NTPreCursivefk" panose="03000400000000000000" pitchFamily="66" charset="0"/>
              </a:rPr>
              <a:t>ea</a:t>
            </a:r>
            <a:r>
              <a:rPr lang="en-GB" sz="4000" dirty="0">
                <a:solidFill>
                  <a:prstClr val="black"/>
                </a:solidFill>
                <a:latin typeface="NTPreCursivefk" panose="03000400000000000000" pitchFamily="66" charset="0"/>
              </a:rPr>
              <a:t>, </a:t>
            </a:r>
            <a:r>
              <a:rPr lang="en-GB" sz="4000" dirty="0" err="1">
                <a:solidFill>
                  <a:prstClr val="black"/>
                </a:solidFill>
                <a:latin typeface="NTPreCursivefk" panose="03000400000000000000" pitchFamily="66" charset="0"/>
              </a:rPr>
              <a:t>ea</a:t>
            </a:r>
            <a:endParaRPr lang="en-GB" sz="4000" dirty="0">
              <a:solidFill>
                <a:prstClr val="black"/>
              </a:solidFill>
              <a:latin typeface="NTPreCursivefk" panose="03000400000000000000" pitchFamily="66" charset="0"/>
            </a:endParaRPr>
          </a:p>
        </p:txBody>
      </p:sp>
      <p:sp>
        <p:nvSpPr>
          <p:cNvPr id="5" name="TextBox 4"/>
          <p:cNvSpPr txBox="1"/>
          <p:nvPr/>
        </p:nvSpPr>
        <p:spPr>
          <a:xfrm>
            <a:off x="1131197" y="2764666"/>
            <a:ext cx="10702343" cy="1323439"/>
          </a:xfrm>
          <a:prstGeom prst="rect">
            <a:avLst/>
          </a:prstGeom>
          <a:noFill/>
        </p:spPr>
        <p:txBody>
          <a:bodyPr wrap="square" rtlCol="0">
            <a:spAutoFit/>
          </a:bodyPr>
          <a:lstStyle/>
          <a:p>
            <a:r>
              <a:rPr lang="en-GB" sz="4000" dirty="0">
                <a:solidFill>
                  <a:prstClr val="black"/>
                </a:solidFill>
                <a:latin typeface="NTPreCursivefk" panose="03000400000000000000" pitchFamily="66" charset="0"/>
              </a:rPr>
              <a:t>			gr</a:t>
            </a:r>
            <a:r>
              <a:rPr lang="en-GB" sz="4000" b="1" dirty="0">
                <a:solidFill>
                  <a:prstClr val="black"/>
                </a:solidFill>
                <a:latin typeface="NTPreCursivefk" panose="03000400000000000000" pitchFamily="66" charset="0"/>
              </a:rPr>
              <a:t>ea</a:t>
            </a:r>
            <a:r>
              <a:rPr lang="en-GB" sz="4000" dirty="0">
                <a:solidFill>
                  <a:prstClr val="black"/>
                </a:solidFill>
                <a:latin typeface="NTPreCursivefk" panose="03000400000000000000" pitchFamily="66" charset="0"/>
              </a:rPr>
              <a:t>t 			speak	</a:t>
            </a:r>
          </a:p>
          <a:p>
            <a:r>
              <a:rPr lang="en-GB" sz="4000" dirty="0">
                <a:solidFill>
                  <a:prstClr val="black"/>
                </a:solidFill>
                <a:latin typeface="NTPreCursivefk" panose="03000400000000000000" pitchFamily="66" charset="0"/>
              </a:rPr>
              <a:t>	</a:t>
            </a:r>
          </a:p>
        </p:txBody>
      </p:sp>
      <p:sp>
        <p:nvSpPr>
          <p:cNvPr id="6" name="TextBox 5"/>
          <p:cNvSpPr txBox="1"/>
          <p:nvPr/>
        </p:nvSpPr>
        <p:spPr>
          <a:xfrm>
            <a:off x="1017432" y="4186844"/>
            <a:ext cx="10702343" cy="2554545"/>
          </a:xfrm>
          <a:prstGeom prst="rect">
            <a:avLst/>
          </a:prstGeom>
          <a:noFill/>
        </p:spPr>
        <p:txBody>
          <a:bodyPr wrap="square" rtlCol="0">
            <a:spAutoFit/>
          </a:bodyPr>
          <a:lstStyle/>
          <a:p>
            <a:r>
              <a:rPr lang="en-GB" sz="4000" dirty="0">
                <a:solidFill>
                  <a:prstClr val="black"/>
                </a:solidFill>
                <a:latin typeface="NTPreCursivefk" panose="03000400000000000000" pitchFamily="66" charset="0"/>
              </a:rPr>
              <a:t>If a child reads a word by pronouncing the incorrect sound firstly ask them if they know any other sounds this digraph can represent. If this doesn’t work we say ‘In this word, this (points to digraph, represents ……) </a:t>
            </a:r>
          </a:p>
        </p:txBody>
      </p:sp>
      <p:pic>
        <p:nvPicPr>
          <p:cNvPr id="7" name="Picture 6"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34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6416" y="2664029"/>
            <a:ext cx="10702343" cy="1323439"/>
          </a:xfrm>
          <a:prstGeom prst="rect">
            <a:avLst/>
          </a:prstGeom>
          <a:noFill/>
        </p:spPr>
        <p:txBody>
          <a:bodyPr wrap="square" rtlCol="0">
            <a:spAutoFit/>
          </a:bodyPr>
          <a:lstStyle/>
          <a:p>
            <a:pPr algn="ctr"/>
            <a:r>
              <a:rPr lang="en-GB" sz="4000" dirty="0">
                <a:solidFill>
                  <a:prstClr val="black"/>
                </a:solidFill>
                <a:latin typeface="NTPreCursivefk" panose="03000400000000000000" pitchFamily="66" charset="0"/>
              </a:rPr>
              <a:t>This is how we teach the different representations of a </a:t>
            </a:r>
            <a:r>
              <a:rPr lang="en-GB" sz="4000" dirty="0" smtClean="0">
                <a:solidFill>
                  <a:prstClr val="black"/>
                </a:solidFill>
                <a:latin typeface="NTPreCursivefk" panose="03000400000000000000" pitchFamily="66" charset="0"/>
              </a:rPr>
              <a:t>sound </a:t>
            </a:r>
            <a:endParaRPr lang="en-GB" sz="4000" dirty="0">
              <a:solidFill>
                <a:prstClr val="black"/>
              </a:solidFill>
              <a:latin typeface="NTPreCursivefk" panose="03000400000000000000" pitchFamily="66" charset="0"/>
            </a:endParaRPr>
          </a:p>
        </p:txBody>
      </p:sp>
      <p:pic>
        <p:nvPicPr>
          <p:cNvPr id="3" name="Picture 2"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59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normAutofit/>
          </a:bodyPr>
          <a:lstStyle/>
          <a:p>
            <a:r>
              <a:rPr lang="en-US" dirty="0" smtClean="0">
                <a:latin typeface="NTPreCursivefk" panose="03000400000000000000" pitchFamily="66" charset="0"/>
              </a:rPr>
              <a:t>Seek the sound</a:t>
            </a:r>
            <a:endParaRPr lang="en-GB" dirty="0">
              <a:latin typeface="NTPreCursivefk" panose="03000400000000000000" pitchFamily="66" charset="0"/>
            </a:endParaRPr>
          </a:p>
        </p:txBody>
      </p:sp>
      <p:pic>
        <p:nvPicPr>
          <p:cNvPr id="4" name="Picture 3"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540773" y="1127944"/>
            <a:ext cx="5201265" cy="5580339"/>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1638336529"/>
              </p:ext>
            </p:extLst>
          </p:nvPr>
        </p:nvGraphicFramePr>
        <p:xfrm>
          <a:off x="6220544" y="2323627"/>
          <a:ext cx="5361856" cy="929640"/>
        </p:xfrm>
        <a:graphic>
          <a:graphicData uri="http://schemas.openxmlformats.org/drawingml/2006/table">
            <a:tbl>
              <a:tblPr firstRow="1" bandRow="1">
                <a:tableStyleId>{5C22544A-7EE6-4342-B048-85BDC9FD1C3A}</a:tableStyleId>
              </a:tblPr>
              <a:tblGrid>
                <a:gridCol w="1340464">
                  <a:extLst>
                    <a:ext uri="{9D8B030D-6E8A-4147-A177-3AD203B41FA5}">
                      <a16:colId xmlns:a16="http://schemas.microsoft.com/office/drawing/2014/main" val="2593322340"/>
                    </a:ext>
                  </a:extLst>
                </a:gridCol>
                <a:gridCol w="1340464">
                  <a:extLst>
                    <a:ext uri="{9D8B030D-6E8A-4147-A177-3AD203B41FA5}">
                      <a16:colId xmlns:a16="http://schemas.microsoft.com/office/drawing/2014/main" val="2378332046"/>
                    </a:ext>
                  </a:extLst>
                </a:gridCol>
                <a:gridCol w="1340464">
                  <a:extLst>
                    <a:ext uri="{9D8B030D-6E8A-4147-A177-3AD203B41FA5}">
                      <a16:colId xmlns:a16="http://schemas.microsoft.com/office/drawing/2014/main" val="1411232923"/>
                    </a:ext>
                  </a:extLst>
                </a:gridCol>
                <a:gridCol w="1340464">
                  <a:extLst>
                    <a:ext uri="{9D8B030D-6E8A-4147-A177-3AD203B41FA5}">
                      <a16:colId xmlns:a16="http://schemas.microsoft.com/office/drawing/2014/main" val="1215220496"/>
                    </a:ext>
                  </a:extLst>
                </a:gridCol>
              </a:tblGrid>
              <a:tr h="783395">
                <a:tc>
                  <a:txBody>
                    <a:bodyPr/>
                    <a:lstStyle/>
                    <a:p>
                      <a:pPr algn="ctr"/>
                      <a:r>
                        <a:rPr lang="en-GB" sz="5500" dirty="0" err="1" smtClean="0">
                          <a:latin typeface="NTPreCursivef" panose="03000400000000000000" pitchFamily="66" charset="0"/>
                        </a:rPr>
                        <a:t>ee</a:t>
                      </a:r>
                      <a:endParaRPr lang="en-GB" sz="5500" dirty="0">
                        <a:latin typeface="NTPreCursivef" panose="03000400000000000000" pitchFamily="66" charset="0"/>
                      </a:endParaRPr>
                    </a:p>
                  </a:txBody>
                  <a:tcPr/>
                </a:tc>
                <a:tc>
                  <a:txBody>
                    <a:bodyPr/>
                    <a:lstStyle/>
                    <a:p>
                      <a:pPr algn="ctr"/>
                      <a:r>
                        <a:rPr lang="en-GB" sz="5500" dirty="0" err="1" smtClean="0">
                          <a:latin typeface="NTPreCursivef" panose="03000400000000000000" pitchFamily="66" charset="0"/>
                        </a:rPr>
                        <a:t>ea</a:t>
                      </a:r>
                      <a:endParaRPr lang="en-GB" sz="5500" dirty="0">
                        <a:latin typeface="NTPreCursivef" panose="03000400000000000000" pitchFamily="66" charset="0"/>
                      </a:endParaRPr>
                    </a:p>
                  </a:txBody>
                  <a:tcPr/>
                </a:tc>
                <a:tc>
                  <a:txBody>
                    <a:bodyPr/>
                    <a:lstStyle/>
                    <a:p>
                      <a:pPr algn="ctr"/>
                      <a:r>
                        <a:rPr lang="en-GB" sz="5500" dirty="0" err="1" smtClean="0">
                          <a:latin typeface="NTPreCursivef" panose="03000400000000000000" pitchFamily="66" charset="0"/>
                        </a:rPr>
                        <a:t>ey</a:t>
                      </a:r>
                      <a:endParaRPr lang="en-GB" sz="5500" dirty="0">
                        <a:latin typeface="NTPreCursivef" panose="03000400000000000000" pitchFamily="66" charset="0"/>
                      </a:endParaRPr>
                    </a:p>
                  </a:txBody>
                  <a:tcPr/>
                </a:tc>
                <a:tc>
                  <a:txBody>
                    <a:bodyPr/>
                    <a:lstStyle/>
                    <a:p>
                      <a:pPr algn="ctr"/>
                      <a:r>
                        <a:rPr lang="en-GB" sz="5500" dirty="0" smtClean="0">
                          <a:latin typeface="NTPreCursivef" panose="03000400000000000000" pitchFamily="66" charset="0"/>
                        </a:rPr>
                        <a:t>e</a:t>
                      </a:r>
                      <a:endParaRPr lang="en-GB" sz="5500" dirty="0">
                        <a:latin typeface="NTPreCursivef" panose="03000400000000000000" pitchFamily="66" charset="0"/>
                      </a:endParaRPr>
                    </a:p>
                  </a:txBody>
                  <a:tcPr/>
                </a:tc>
                <a:extLst>
                  <a:ext uri="{0D108BD9-81ED-4DB2-BD59-A6C34878D82A}">
                    <a16:rowId xmlns:a16="http://schemas.microsoft.com/office/drawing/2014/main" val="73261847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79318246"/>
              </p:ext>
            </p:extLst>
          </p:nvPr>
        </p:nvGraphicFramePr>
        <p:xfrm>
          <a:off x="5979722" y="4155961"/>
          <a:ext cx="5946806" cy="1304028"/>
        </p:xfrm>
        <a:graphic>
          <a:graphicData uri="http://schemas.openxmlformats.org/drawingml/2006/table">
            <a:tbl>
              <a:tblPr firstRow="1" bandRow="1">
                <a:tableStyleId>{5C22544A-7EE6-4342-B048-85BDC9FD1C3A}</a:tableStyleId>
              </a:tblPr>
              <a:tblGrid>
                <a:gridCol w="2973403">
                  <a:extLst>
                    <a:ext uri="{9D8B030D-6E8A-4147-A177-3AD203B41FA5}">
                      <a16:colId xmlns:a16="http://schemas.microsoft.com/office/drawing/2014/main" val="965645224"/>
                    </a:ext>
                  </a:extLst>
                </a:gridCol>
                <a:gridCol w="2973403">
                  <a:extLst>
                    <a:ext uri="{9D8B030D-6E8A-4147-A177-3AD203B41FA5}">
                      <a16:colId xmlns:a16="http://schemas.microsoft.com/office/drawing/2014/main" val="3213522016"/>
                    </a:ext>
                  </a:extLst>
                </a:gridCol>
              </a:tblGrid>
              <a:tr h="652014">
                <a:tc>
                  <a:txBody>
                    <a:bodyPr/>
                    <a:lstStyle/>
                    <a:p>
                      <a:pPr algn="ctr"/>
                      <a:r>
                        <a:rPr lang="en-GB" sz="3300" b="0" dirty="0" smtClean="0">
                          <a:latin typeface="NTPreCursivef" panose="03000400000000000000" pitchFamily="66" charset="0"/>
                        </a:rPr>
                        <a:t>Word</a:t>
                      </a:r>
                      <a:endParaRPr lang="en-GB" sz="3300" b="0" dirty="0">
                        <a:latin typeface="NTPreCursivef" panose="03000400000000000000" pitchFamily="66" charset="0"/>
                      </a:endParaRPr>
                    </a:p>
                  </a:txBody>
                  <a:tcPr/>
                </a:tc>
                <a:tc>
                  <a:txBody>
                    <a:bodyPr/>
                    <a:lstStyle/>
                    <a:p>
                      <a:pPr algn="ctr"/>
                      <a:r>
                        <a:rPr lang="en-GB" sz="3300" b="0" dirty="0" smtClean="0">
                          <a:latin typeface="NTPreCursivef" panose="03000400000000000000" pitchFamily="66" charset="0"/>
                        </a:rPr>
                        <a:t>Sound</a:t>
                      </a:r>
                      <a:endParaRPr lang="en-GB" sz="3300" b="0" dirty="0">
                        <a:latin typeface="NTPreCursivef" panose="03000400000000000000" pitchFamily="66" charset="0"/>
                      </a:endParaRPr>
                    </a:p>
                  </a:txBody>
                  <a:tcPr/>
                </a:tc>
                <a:extLst>
                  <a:ext uri="{0D108BD9-81ED-4DB2-BD59-A6C34878D82A}">
                    <a16:rowId xmlns:a16="http://schemas.microsoft.com/office/drawing/2014/main" val="3453790961"/>
                  </a:ext>
                </a:extLst>
              </a:tr>
              <a:tr h="652014">
                <a:tc>
                  <a:txBody>
                    <a:bodyPr/>
                    <a:lstStyle/>
                    <a:p>
                      <a:pPr algn="ctr"/>
                      <a:r>
                        <a:rPr lang="en-GB" sz="3300" dirty="0" smtClean="0">
                          <a:latin typeface="NTPreCursivef" panose="03000400000000000000" pitchFamily="66" charset="0"/>
                        </a:rPr>
                        <a:t>Lee</a:t>
                      </a:r>
                      <a:endParaRPr lang="en-GB" sz="3300" dirty="0">
                        <a:latin typeface="NTPreCursivef" panose="03000400000000000000" pitchFamily="66" charset="0"/>
                      </a:endParaRPr>
                    </a:p>
                  </a:txBody>
                  <a:tcPr/>
                </a:tc>
                <a:tc>
                  <a:txBody>
                    <a:bodyPr/>
                    <a:lstStyle/>
                    <a:p>
                      <a:pPr algn="ctr"/>
                      <a:r>
                        <a:rPr lang="en-GB" sz="3300" dirty="0" err="1" smtClean="0">
                          <a:latin typeface="NTPreCursivef" panose="03000400000000000000" pitchFamily="66" charset="0"/>
                        </a:rPr>
                        <a:t>ee</a:t>
                      </a:r>
                      <a:endParaRPr lang="en-GB" sz="3300" dirty="0">
                        <a:latin typeface="NTPreCursivef" panose="03000400000000000000" pitchFamily="66" charset="0"/>
                      </a:endParaRPr>
                    </a:p>
                  </a:txBody>
                  <a:tcPr/>
                </a:tc>
                <a:extLst>
                  <a:ext uri="{0D108BD9-81ED-4DB2-BD59-A6C34878D82A}">
                    <a16:rowId xmlns:a16="http://schemas.microsoft.com/office/drawing/2014/main" val="931724179"/>
                  </a:ext>
                </a:extLst>
              </a:tr>
            </a:tbl>
          </a:graphicData>
        </a:graphic>
      </p:graphicFrame>
    </p:spTree>
    <p:extLst>
      <p:ext uri="{BB962C8B-B14F-4D97-AF65-F5344CB8AC3E}">
        <p14:creationId xmlns:p14="http://schemas.microsoft.com/office/powerpoint/2010/main" val="272087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NTPreCursivefk" panose="03000400000000000000" pitchFamily="66" charset="0"/>
              </a:rPr>
              <a:t>Sentence Dictation</a:t>
            </a:r>
            <a:endParaRPr lang="en-GB" dirty="0">
              <a:latin typeface="NTPreCursivefk" panose="03000400000000000000" pitchFamily="66" charset="0"/>
            </a:endParaRPr>
          </a:p>
        </p:txBody>
      </p:sp>
      <p:pic>
        <p:nvPicPr>
          <p:cNvPr id="4" name="Picture 3"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Person Speaking Cliparts, Download Free Person Speaking Cliparts png  images, Free ClipArts on Clipart Libr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2336" y="1596201"/>
            <a:ext cx="4876800" cy="4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989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NTPreCursivefk" panose="03000400000000000000" pitchFamily="66" charset="0"/>
              </a:rPr>
              <a:t>Sound Grid</a:t>
            </a:r>
            <a:endParaRPr lang="en-GB" dirty="0">
              <a:latin typeface="NTPreCursivefk" panose="03000400000000000000" pitchFamily="66" charset="0"/>
            </a:endParaRPr>
          </a:p>
        </p:txBody>
      </p:sp>
      <p:pic>
        <p:nvPicPr>
          <p:cNvPr id="4" name="Picture 3" descr="Floreat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3312" y="96075"/>
            <a:ext cx="1598892" cy="7689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1995755" y="1249465"/>
            <a:ext cx="8477557" cy="5369119"/>
          </a:xfrm>
          <a:prstGeom prst="rect">
            <a:avLst/>
          </a:prstGeom>
        </p:spPr>
      </p:pic>
    </p:spTree>
    <p:extLst>
      <p:ext uri="{BB962C8B-B14F-4D97-AF65-F5344CB8AC3E}">
        <p14:creationId xmlns:p14="http://schemas.microsoft.com/office/powerpoint/2010/main" val="250486501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299</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NTPreCursivef</vt:lpstr>
      <vt:lpstr>NTPreCursivefk</vt:lpstr>
      <vt:lpstr>1_Office Theme</vt:lpstr>
      <vt:lpstr>Office Theme</vt:lpstr>
      <vt:lpstr>PowerPoint Presentation</vt:lpstr>
      <vt:lpstr>What is Sounds Write?</vt:lpstr>
      <vt:lpstr>Blending and segmenting</vt:lpstr>
      <vt:lpstr>PowerPoint Presentation</vt:lpstr>
      <vt:lpstr>Same sound different spelling</vt:lpstr>
      <vt:lpstr>PowerPoint Presentation</vt:lpstr>
      <vt:lpstr>Seek the sound</vt:lpstr>
      <vt:lpstr>Sentence Dictation</vt:lpstr>
      <vt:lpstr>Sound Grid</vt:lpstr>
      <vt:lpstr>PowerPoint Presentation</vt:lpstr>
      <vt:lpstr>How we teach phonics and 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Lilly Clark</dc:creator>
  <cp:lastModifiedBy>Carla Burton</cp:lastModifiedBy>
  <cp:revision>22</cp:revision>
  <dcterms:created xsi:type="dcterms:W3CDTF">2021-10-11T08:22:59Z</dcterms:created>
  <dcterms:modified xsi:type="dcterms:W3CDTF">2021-10-15T11:43:56Z</dcterms:modified>
</cp:coreProperties>
</file>