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59" r:id="rId3"/>
    <p:sldId id="260" r:id="rId4"/>
    <p:sldId id="261" r:id="rId5"/>
    <p:sldId id="277" r:id="rId6"/>
  </p:sldIdLst>
  <p:sldSz cx="9906000" cy="6858000" type="A4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16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83" d="100"/>
          <a:sy n="83" d="100"/>
        </p:scale>
        <p:origin x="1267" y="8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347" cy="496490"/>
          </a:xfrm>
          <a:prstGeom prst="rect">
            <a:avLst/>
          </a:prstGeom>
        </p:spPr>
        <p:txBody>
          <a:bodyPr vert="horz" lIns="91760" tIns="45880" rIns="91760" bIns="4588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3" y="1"/>
            <a:ext cx="2946347" cy="496490"/>
          </a:xfrm>
          <a:prstGeom prst="rect">
            <a:avLst/>
          </a:prstGeom>
        </p:spPr>
        <p:txBody>
          <a:bodyPr vert="horz" lIns="91760" tIns="45880" rIns="91760" bIns="45880" rtlCol="0"/>
          <a:lstStyle>
            <a:lvl1pPr algn="r">
              <a:defRPr sz="1200"/>
            </a:lvl1pPr>
          </a:lstStyle>
          <a:p>
            <a:fld id="{87395D52-399C-42DA-8188-6A097C37FA58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686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60" tIns="45880" rIns="91760" bIns="4588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5"/>
          </a:xfrm>
          <a:prstGeom prst="rect">
            <a:avLst/>
          </a:prstGeom>
        </p:spPr>
        <p:txBody>
          <a:bodyPr vert="horz" lIns="91760" tIns="45880" rIns="91760" bIns="4588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1599"/>
            <a:ext cx="2946347" cy="496490"/>
          </a:xfrm>
          <a:prstGeom prst="rect">
            <a:avLst/>
          </a:prstGeom>
        </p:spPr>
        <p:txBody>
          <a:bodyPr vert="horz" lIns="91760" tIns="45880" rIns="91760" bIns="4588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3" y="9431599"/>
            <a:ext cx="2946347" cy="496490"/>
          </a:xfrm>
          <a:prstGeom prst="rect">
            <a:avLst/>
          </a:prstGeom>
        </p:spPr>
        <p:txBody>
          <a:bodyPr vert="horz" lIns="91760" tIns="45880" rIns="91760" bIns="45880" rtlCol="0" anchor="b"/>
          <a:lstStyle>
            <a:lvl1pPr algn="r">
              <a:defRPr sz="1200"/>
            </a:lvl1pPr>
          </a:lstStyle>
          <a:p>
            <a:fld id="{A3C64E4B-1EF4-43A1-83AF-AEDA772857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341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EBFD-D336-4045-A793-24593B6EE713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B5C6-7AA2-4C8A-80DA-EB8BF42845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547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EBFD-D336-4045-A793-24593B6EE713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B5C6-7AA2-4C8A-80DA-EB8BF42845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596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EBFD-D336-4045-A793-24593B6EE713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B5C6-7AA2-4C8A-80DA-EB8BF42845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59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EBFD-D336-4045-A793-24593B6EE713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B5C6-7AA2-4C8A-80DA-EB8BF42845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732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EBFD-D336-4045-A793-24593B6EE713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B5C6-7AA2-4C8A-80DA-EB8BF42845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058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EBFD-D336-4045-A793-24593B6EE713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B5C6-7AA2-4C8A-80DA-EB8BF42845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663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EBFD-D336-4045-A793-24593B6EE713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B5C6-7AA2-4C8A-80DA-EB8BF42845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553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EBFD-D336-4045-A793-24593B6EE713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B5C6-7AA2-4C8A-80DA-EB8BF42845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903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EBFD-D336-4045-A793-24593B6EE713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B5C6-7AA2-4C8A-80DA-EB8BF42845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798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EBFD-D336-4045-A793-24593B6EE713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B5C6-7AA2-4C8A-80DA-EB8BF42845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773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EBFD-D336-4045-A793-24593B6EE713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B5C6-7AA2-4C8A-80DA-EB8BF42845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192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AEBFD-D336-4045-A793-24593B6EE713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2B5C6-7AA2-4C8A-80DA-EB8BF42845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570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udemy.com/course/help-your-child-to-read-and-writ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2640" y="692696"/>
            <a:ext cx="8915400" cy="1143000"/>
          </a:xfrm>
        </p:spPr>
        <p:txBody>
          <a:bodyPr>
            <a:noAutofit/>
          </a:bodyPr>
          <a:lstStyle/>
          <a:p>
            <a:r>
              <a:rPr lang="en-GB" sz="11500" u="sng" dirty="0" smtClean="0">
                <a:latin typeface="NTPreCursivefk" panose="03000400000000000000" pitchFamily="66" charset="0"/>
              </a:rPr>
              <a:t>Sounds Write </a:t>
            </a:r>
            <a:endParaRPr lang="en-GB" sz="11500" u="sng" dirty="0">
              <a:latin typeface="NTPreCursivefk" panose="03000400000000000000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2306600"/>
            <a:ext cx="9121013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4000" u="sng" dirty="0" smtClean="0">
                <a:latin typeface="NTPreCursivefk" panose="03000400000000000000" pitchFamily="66" charset="0"/>
              </a:rPr>
              <a:t>What does a child need to know: </a:t>
            </a:r>
          </a:p>
          <a:p>
            <a:pPr>
              <a:buFontTx/>
              <a:buChar char="-"/>
            </a:pPr>
            <a:r>
              <a:rPr lang="en-GB" sz="4000" dirty="0" smtClean="0">
                <a:latin typeface="NTPreCursivefk" panose="03000400000000000000" pitchFamily="66" charset="0"/>
              </a:rPr>
              <a:t>Letters are symbols that represent sounds. </a:t>
            </a:r>
          </a:p>
          <a:p>
            <a:pPr>
              <a:buFontTx/>
              <a:buChar char="-"/>
            </a:pPr>
            <a:r>
              <a:rPr lang="en-GB" sz="4000" dirty="0" smtClean="0">
                <a:latin typeface="NTPreCursivefk" panose="03000400000000000000" pitchFamily="66" charset="0"/>
              </a:rPr>
              <a:t>A sound can be spelled by 1,2,3 or 4 letters. </a:t>
            </a:r>
          </a:p>
          <a:p>
            <a:pPr marL="0" indent="0" algn="ctr">
              <a:buNone/>
            </a:pPr>
            <a:r>
              <a:rPr lang="en-GB" sz="4000" dirty="0">
                <a:latin typeface="NTPreCursivefk" panose="03000400000000000000" pitchFamily="66" charset="0"/>
              </a:rPr>
              <a:t>d</a:t>
            </a:r>
            <a:r>
              <a:rPr lang="en-GB" sz="4000" u="sng" dirty="0" smtClean="0">
                <a:latin typeface="NTPreCursivefk" panose="03000400000000000000" pitchFamily="66" charset="0"/>
              </a:rPr>
              <a:t>o</a:t>
            </a:r>
            <a:r>
              <a:rPr lang="en-GB" sz="4000" dirty="0" smtClean="0">
                <a:latin typeface="NTPreCursivefk" panose="03000400000000000000" pitchFamily="66" charset="0"/>
              </a:rPr>
              <a:t>g    str</a:t>
            </a:r>
            <a:r>
              <a:rPr lang="en-GB" sz="4000" u="sng" dirty="0" smtClean="0">
                <a:latin typeface="NTPreCursivefk" panose="03000400000000000000" pitchFamily="66" charset="0"/>
              </a:rPr>
              <a:t>ee</a:t>
            </a:r>
            <a:r>
              <a:rPr lang="en-GB" sz="4000" dirty="0" smtClean="0">
                <a:latin typeface="NTPreCursivefk" panose="03000400000000000000" pitchFamily="66" charset="0"/>
              </a:rPr>
              <a:t>t    n</a:t>
            </a:r>
            <a:r>
              <a:rPr lang="en-GB" sz="4000" u="sng" dirty="0" smtClean="0">
                <a:latin typeface="NTPreCursivefk" panose="03000400000000000000" pitchFamily="66" charset="0"/>
              </a:rPr>
              <a:t>igh</a:t>
            </a:r>
            <a:r>
              <a:rPr lang="en-GB" sz="4000" dirty="0" smtClean="0">
                <a:latin typeface="NTPreCursivefk" panose="03000400000000000000" pitchFamily="66" charset="0"/>
              </a:rPr>
              <a:t>t    d</a:t>
            </a:r>
            <a:r>
              <a:rPr lang="en-GB" sz="4000" u="sng" dirty="0" smtClean="0">
                <a:latin typeface="NTPreCursivefk" panose="03000400000000000000" pitchFamily="66" charset="0"/>
              </a:rPr>
              <a:t>ough</a:t>
            </a:r>
          </a:p>
          <a:p>
            <a:pPr marL="0" indent="0">
              <a:buNone/>
            </a:pPr>
            <a:r>
              <a:rPr lang="en-GB" sz="4000" dirty="0" smtClean="0">
                <a:latin typeface="NTPreCursivefk" panose="03000400000000000000" pitchFamily="66" charset="0"/>
              </a:rPr>
              <a:t>-The same sound can be spelled in different ways. </a:t>
            </a:r>
          </a:p>
          <a:p>
            <a:pPr marL="0" indent="0" algn="ctr">
              <a:buNone/>
            </a:pPr>
            <a:r>
              <a:rPr lang="en-GB" sz="4000" dirty="0" smtClean="0">
                <a:latin typeface="NTPreCursivefk" panose="03000400000000000000" pitchFamily="66" charset="0"/>
              </a:rPr>
              <a:t>r</a:t>
            </a:r>
            <a:r>
              <a:rPr lang="en-GB" sz="4000" u="sng" dirty="0" smtClean="0">
                <a:latin typeface="NTPreCursivefk" panose="03000400000000000000" pitchFamily="66" charset="0"/>
              </a:rPr>
              <a:t>ai</a:t>
            </a:r>
            <a:r>
              <a:rPr lang="en-GB" sz="4000" dirty="0" smtClean="0">
                <a:latin typeface="NTPreCursivefk" panose="03000400000000000000" pitchFamily="66" charset="0"/>
              </a:rPr>
              <a:t>n  br</a:t>
            </a:r>
            <a:r>
              <a:rPr lang="en-GB" sz="4000" u="sng" dirty="0" smtClean="0">
                <a:latin typeface="NTPreCursivefk" panose="03000400000000000000" pitchFamily="66" charset="0"/>
              </a:rPr>
              <a:t>ea</a:t>
            </a:r>
            <a:r>
              <a:rPr lang="en-GB" sz="4000" dirty="0" smtClean="0">
                <a:latin typeface="NTPreCursivefk" panose="03000400000000000000" pitchFamily="66" charset="0"/>
              </a:rPr>
              <a:t>k  g</a:t>
            </a:r>
            <a:r>
              <a:rPr lang="en-GB" sz="4000" u="sng" dirty="0" smtClean="0">
                <a:latin typeface="NTPreCursivefk" panose="03000400000000000000" pitchFamily="66" charset="0"/>
              </a:rPr>
              <a:t>a</a:t>
            </a:r>
            <a:r>
              <a:rPr lang="en-GB" sz="4000" dirty="0" smtClean="0">
                <a:latin typeface="NTPreCursivefk" panose="03000400000000000000" pitchFamily="66" charset="0"/>
              </a:rPr>
              <a:t>t</a:t>
            </a:r>
            <a:r>
              <a:rPr lang="en-GB" sz="4000" u="sng" dirty="0" smtClean="0">
                <a:latin typeface="NTPreCursivefk" panose="03000400000000000000" pitchFamily="66" charset="0"/>
              </a:rPr>
              <a:t>e</a:t>
            </a:r>
            <a:endParaRPr lang="en-GB" sz="4000" u="sng" dirty="0">
              <a:latin typeface="NTPreCursivefk" panose="03000400000000000000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472" y="217937"/>
            <a:ext cx="2432720" cy="1617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300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11500" u="sng" dirty="0" smtClean="0">
                <a:latin typeface="NTPreCursivefk" panose="03000400000000000000" pitchFamily="66" charset="0"/>
              </a:rPr>
              <a:t>Skills </a:t>
            </a:r>
            <a:endParaRPr lang="en-GB" sz="11500" u="sng" dirty="0">
              <a:latin typeface="NTPreCursivefk" panose="03000400000000000000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472" y="1844824"/>
            <a:ext cx="9347448" cy="452596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GB" sz="4800" dirty="0" smtClean="0">
                <a:solidFill>
                  <a:srgbClr val="FF0000"/>
                </a:solidFill>
                <a:latin typeface="NTPreCursivefk" panose="03000400000000000000" pitchFamily="66" charset="0"/>
              </a:rPr>
              <a:t>Blending</a:t>
            </a:r>
            <a:r>
              <a:rPr lang="en-GB" sz="4000" dirty="0" smtClean="0">
                <a:latin typeface="NTPreCursivefk" panose="03000400000000000000" pitchFamily="66" charset="0"/>
              </a:rPr>
              <a:t> is a skill that pushes the sounds together to build a word. </a:t>
            </a:r>
          </a:p>
          <a:p>
            <a:pPr>
              <a:buFontTx/>
              <a:buChar char="-"/>
            </a:pPr>
            <a:r>
              <a:rPr lang="en-GB" sz="4800" dirty="0" smtClean="0">
                <a:solidFill>
                  <a:srgbClr val="FF0000"/>
                </a:solidFill>
                <a:latin typeface="NTPreCursivefk" panose="03000400000000000000" pitchFamily="66" charset="0"/>
              </a:rPr>
              <a:t>Segmenting</a:t>
            </a:r>
            <a:r>
              <a:rPr lang="en-GB" sz="4000" dirty="0" smtClean="0">
                <a:latin typeface="NTPreCursivefk" panose="03000400000000000000" pitchFamily="66" charset="0"/>
              </a:rPr>
              <a:t> is the ability to pull sounds apart. </a:t>
            </a:r>
          </a:p>
          <a:p>
            <a:pPr>
              <a:buFontTx/>
              <a:buChar char="-"/>
            </a:pPr>
            <a:r>
              <a:rPr lang="en-GB" sz="4800" dirty="0" smtClean="0">
                <a:solidFill>
                  <a:srgbClr val="FF0000"/>
                </a:solidFill>
                <a:latin typeface="NTPreCursivefk" panose="03000400000000000000" pitchFamily="66" charset="0"/>
              </a:rPr>
              <a:t>Phoneme manipulation </a:t>
            </a:r>
            <a:r>
              <a:rPr lang="en-GB" sz="4000" dirty="0" smtClean="0">
                <a:latin typeface="NTPreCursivefk" panose="03000400000000000000" pitchFamily="66" charset="0"/>
              </a:rPr>
              <a:t>is the ability to insert sounds into and delete the sounds out of words. </a:t>
            </a:r>
          </a:p>
        </p:txBody>
      </p:sp>
    </p:spTree>
    <p:extLst>
      <p:ext uri="{BB962C8B-B14F-4D97-AF65-F5344CB8AC3E}">
        <p14:creationId xmlns:p14="http://schemas.microsoft.com/office/powerpoint/2010/main" val="3482422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11500" u="sng" dirty="0" smtClean="0">
                <a:latin typeface="NTPreCursivefk" panose="03000400000000000000" pitchFamily="66" charset="0"/>
              </a:rPr>
              <a:t>Pure sounds</a:t>
            </a:r>
            <a:endParaRPr lang="en-GB" sz="11500" u="sng" dirty="0">
              <a:latin typeface="NTPreCursivefk" panose="03000400000000000000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476" y="1916832"/>
            <a:ext cx="8915400" cy="452596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GB" sz="4000" dirty="0" smtClean="0">
                <a:latin typeface="NTPreCursivefk" panose="03000400000000000000" pitchFamily="66" charset="0"/>
              </a:rPr>
              <a:t>It is so important that the children know the pure sounds. </a:t>
            </a:r>
          </a:p>
          <a:p>
            <a:pPr marL="0" indent="0" algn="ctr">
              <a:buNone/>
            </a:pPr>
            <a:r>
              <a:rPr lang="en-GB" sz="4000" dirty="0" smtClean="0">
                <a:latin typeface="NTPreCursivefk" panose="03000400000000000000" pitchFamily="66" charset="0"/>
              </a:rPr>
              <a:t> </a:t>
            </a:r>
            <a:r>
              <a:rPr lang="en-GB" sz="5400" dirty="0" smtClean="0">
                <a:latin typeface="NTPreCursivefk" panose="03000400000000000000" pitchFamily="66" charset="0"/>
              </a:rPr>
              <a:t>a b c d e f g h </a:t>
            </a:r>
            <a:r>
              <a:rPr lang="en-GB" sz="5400" dirty="0" err="1">
                <a:latin typeface="NTPreCursivefk" panose="03000400000000000000" pitchFamily="66" charset="0"/>
              </a:rPr>
              <a:t>i</a:t>
            </a:r>
            <a:r>
              <a:rPr lang="en-GB" sz="5400" dirty="0" smtClean="0">
                <a:latin typeface="NTPreCursivefk" panose="03000400000000000000" pitchFamily="66" charset="0"/>
              </a:rPr>
              <a:t> j k l m n o p q r s t u v w x y z </a:t>
            </a:r>
          </a:p>
          <a:p>
            <a:pPr marL="0" indent="0" algn="ctr">
              <a:buNone/>
            </a:pPr>
            <a:r>
              <a:rPr lang="en-GB" sz="5400" dirty="0">
                <a:latin typeface="NTPreCursivefk" panose="03000400000000000000" pitchFamily="66" charset="0"/>
              </a:rPr>
              <a:t>n</a:t>
            </a:r>
            <a:r>
              <a:rPr lang="en-GB" sz="5400" dirty="0" smtClean="0">
                <a:latin typeface="NTPreCursivefk" panose="03000400000000000000" pitchFamily="66" charset="0"/>
              </a:rPr>
              <a:t>g </a:t>
            </a:r>
            <a:r>
              <a:rPr lang="en-GB" sz="5400" dirty="0" err="1" smtClean="0">
                <a:latin typeface="NTPreCursivefk" panose="03000400000000000000" pitchFamily="66" charset="0"/>
              </a:rPr>
              <a:t>ch</a:t>
            </a:r>
            <a:r>
              <a:rPr lang="en-GB" sz="5400" dirty="0" smtClean="0">
                <a:latin typeface="NTPreCursivefk" panose="03000400000000000000" pitchFamily="66" charset="0"/>
              </a:rPr>
              <a:t> </a:t>
            </a:r>
            <a:r>
              <a:rPr lang="en-GB" sz="5400" dirty="0" err="1" smtClean="0">
                <a:latin typeface="NTPreCursivefk" panose="03000400000000000000" pitchFamily="66" charset="0"/>
              </a:rPr>
              <a:t>th</a:t>
            </a:r>
            <a:r>
              <a:rPr lang="en-GB" sz="5400" dirty="0" smtClean="0">
                <a:latin typeface="NTPreCursivefk" panose="03000400000000000000" pitchFamily="66" charset="0"/>
              </a:rPr>
              <a:t> </a:t>
            </a:r>
            <a:r>
              <a:rPr lang="en-GB" sz="5400" dirty="0" err="1" smtClean="0">
                <a:latin typeface="NTPreCursivefk" panose="03000400000000000000" pitchFamily="66" charset="0"/>
              </a:rPr>
              <a:t>qu</a:t>
            </a:r>
            <a:r>
              <a:rPr lang="en-GB" sz="5400" dirty="0" smtClean="0">
                <a:latin typeface="NTPreCursivefk" panose="03000400000000000000" pitchFamily="66" charset="0"/>
              </a:rPr>
              <a:t> </a:t>
            </a:r>
            <a:r>
              <a:rPr lang="en-GB" sz="5400" dirty="0" err="1" smtClean="0">
                <a:latin typeface="NTPreCursivefk" panose="03000400000000000000" pitchFamily="66" charset="0"/>
              </a:rPr>
              <a:t>sh</a:t>
            </a:r>
            <a:endParaRPr lang="en-GB" sz="5400" dirty="0" smtClean="0">
              <a:latin typeface="NTPreCursivefk" panose="0300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001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512" y="2492896"/>
            <a:ext cx="8915400" cy="1143000"/>
          </a:xfrm>
        </p:spPr>
        <p:txBody>
          <a:bodyPr>
            <a:noAutofit/>
          </a:bodyPr>
          <a:lstStyle/>
          <a:p>
            <a:r>
              <a:rPr lang="en-GB" sz="11500" u="sng" dirty="0" smtClean="0">
                <a:latin typeface="NTPreCursivefk" panose="03000400000000000000" pitchFamily="66" charset="0"/>
              </a:rPr>
              <a:t>How we teach phonics </a:t>
            </a:r>
            <a:endParaRPr lang="en-GB" sz="11500" u="sng" dirty="0">
              <a:latin typeface="NTPreCursivefk" panose="0300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408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u="sng" dirty="0" smtClean="0">
                <a:latin typeface="NTPreCursivefk" panose="03000400000000000000" pitchFamily="66" charset="0"/>
              </a:rPr>
              <a:t>Useful Links</a:t>
            </a:r>
            <a:endParaRPr lang="en-GB" u="sng" dirty="0">
              <a:latin typeface="NTPreCursivefk" panose="03000400000000000000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5300" y="1417638"/>
            <a:ext cx="87781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NTPreCursivefk" panose="03000400000000000000" pitchFamily="66" charset="0"/>
                <a:hlinkClick r:id="rId2"/>
              </a:rPr>
              <a:t>https://</a:t>
            </a:r>
            <a:r>
              <a:rPr lang="en-GB" sz="3600" dirty="0" smtClean="0">
                <a:latin typeface="NTPreCursivefk" panose="03000400000000000000" pitchFamily="66" charset="0"/>
                <a:hlinkClick r:id="rId2"/>
              </a:rPr>
              <a:t>www.udemy.com/course/help-your-child-to-read-and-write/</a:t>
            </a:r>
            <a:r>
              <a:rPr lang="en-GB" sz="3600" dirty="0">
                <a:latin typeface="NTPreCursivefk" panose="03000400000000000000" pitchFamily="66" charset="0"/>
              </a:rPr>
              <a:t> </a:t>
            </a:r>
            <a:r>
              <a:rPr lang="en-GB" sz="3600" dirty="0" err="1" smtClean="0">
                <a:latin typeface="NTPreCursivefk" panose="03000400000000000000" pitchFamily="66" charset="0"/>
              </a:rPr>
              <a:t>Udemy</a:t>
            </a:r>
            <a:r>
              <a:rPr lang="en-GB" sz="3600" dirty="0" smtClean="0">
                <a:latin typeface="NTPreCursivefk" panose="03000400000000000000" pitchFamily="66" charset="0"/>
              </a:rPr>
              <a:t> </a:t>
            </a:r>
            <a:r>
              <a:rPr lang="en-GB" sz="3600" dirty="0" err="1" smtClean="0">
                <a:latin typeface="NTPreCursivefk" panose="03000400000000000000" pitchFamily="66" charset="0"/>
              </a:rPr>
              <a:t>SoundsWrite</a:t>
            </a:r>
            <a:r>
              <a:rPr lang="en-GB" sz="3600" dirty="0" smtClean="0">
                <a:latin typeface="NTPreCursivefk" panose="03000400000000000000" pitchFamily="66" charset="0"/>
              </a:rPr>
              <a:t> Course (free!)</a:t>
            </a:r>
          </a:p>
          <a:p>
            <a:endParaRPr lang="en-GB" sz="3600" dirty="0">
              <a:latin typeface="NTPreCursivefk" panose="03000400000000000000" pitchFamily="66" charset="0"/>
            </a:endParaRPr>
          </a:p>
          <a:p>
            <a:r>
              <a:rPr lang="en-GB" sz="3600" dirty="0" err="1" smtClean="0">
                <a:latin typeface="NTPreCursivefk" panose="03000400000000000000" pitchFamily="66" charset="0"/>
              </a:rPr>
              <a:t>SoundsWrite</a:t>
            </a:r>
            <a:r>
              <a:rPr lang="en-GB" sz="3600" dirty="0" smtClean="0">
                <a:latin typeface="NTPreCursivefk" panose="03000400000000000000" pitchFamily="66" charset="0"/>
              </a:rPr>
              <a:t> App</a:t>
            </a:r>
          </a:p>
          <a:p>
            <a:endParaRPr lang="en-GB" sz="3600" dirty="0">
              <a:latin typeface="NTPreCursivefk" panose="03000400000000000000" pitchFamily="66" charset="0"/>
            </a:endParaRPr>
          </a:p>
          <a:p>
            <a:endParaRPr lang="en-GB" sz="3600" dirty="0" smtClean="0">
              <a:latin typeface="NTPreCursivefk" panose="03000400000000000000" pitchFamily="66" charset="0"/>
            </a:endParaRPr>
          </a:p>
          <a:p>
            <a:endParaRPr lang="en-GB" sz="3600" dirty="0">
              <a:latin typeface="NTPreCursivefk" panose="03000400000000000000" pitchFamily="66" charset="0"/>
            </a:endParaRPr>
          </a:p>
          <a:p>
            <a:endParaRPr lang="en-GB" sz="3600" dirty="0">
              <a:latin typeface="NTPreCursivefk" panose="03000400000000000000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512" y="3789040"/>
            <a:ext cx="3816424" cy="2864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919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151</Words>
  <Application>Microsoft Office PowerPoint</Application>
  <PresentationFormat>A4 Paper (210x297 mm)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NTPreCursivefk</vt:lpstr>
      <vt:lpstr>Office Theme</vt:lpstr>
      <vt:lpstr>Sounds Write </vt:lpstr>
      <vt:lpstr>Skills </vt:lpstr>
      <vt:lpstr>Pure sounds</vt:lpstr>
      <vt:lpstr>How we teach phonics </vt:lpstr>
      <vt:lpstr>Useful Links</vt:lpstr>
    </vt:vector>
  </TitlesOfParts>
  <Company>Wandsworth Borough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Phonics</dc:title>
  <dc:creator>Rebekah Goodrem</dc:creator>
  <cp:lastModifiedBy>Carla Burton</cp:lastModifiedBy>
  <cp:revision>27</cp:revision>
  <cp:lastPrinted>2016-10-11T12:07:17Z</cp:lastPrinted>
  <dcterms:created xsi:type="dcterms:W3CDTF">2015-10-06T12:14:49Z</dcterms:created>
  <dcterms:modified xsi:type="dcterms:W3CDTF">2020-02-13T12:11:29Z</dcterms:modified>
</cp:coreProperties>
</file>