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handoutMasterIdLst>
    <p:handoutMasterId r:id="rId10"/>
  </p:handoutMasterIdLst>
  <p:sldIdLst>
    <p:sldId id="256" r:id="rId2"/>
    <p:sldId id="260" r:id="rId3"/>
    <p:sldId id="261" r:id="rId4"/>
    <p:sldId id="262" r:id="rId5"/>
    <p:sldId id="258" r:id="rId6"/>
    <p:sldId id="263" r:id="rId7"/>
    <p:sldId id="264" r:id="rId8"/>
  </p:sldIdLst>
  <p:sldSz cx="12192000" cy="6858000"/>
  <p:notesSz cx="6799263" cy="99298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58" d="100"/>
          <a:sy n="58" d="100"/>
        </p:scale>
        <p:origin x="662"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347" cy="498215"/>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51342" y="0"/>
            <a:ext cx="2946347" cy="498215"/>
          </a:xfrm>
          <a:prstGeom prst="rect">
            <a:avLst/>
          </a:prstGeom>
        </p:spPr>
        <p:txBody>
          <a:bodyPr vert="horz" lIns="91440" tIns="45720" rIns="91440" bIns="45720" rtlCol="0"/>
          <a:lstStyle>
            <a:lvl1pPr algn="r">
              <a:defRPr sz="1200"/>
            </a:lvl1pPr>
          </a:lstStyle>
          <a:p>
            <a:fld id="{A0DF8BFD-E3B5-4D78-869B-370517603F38}" type="datetimeFigureOut">
              <a:rPr lang="en-GB" smtClean="0"/>
              <a:t>15/10/2021</a:t>
            </a:fld>
            <a:endParaRPr lang="en-GB"/>
          </a:p>
        </p:txBody>
      </p:sp>
      <p:sp>
        <p:nvSpPr>
          <p:cNvPr id="4" name="Footer Placeholder 3"/>
          <p:cNvSpPr>
            <a:spLocks noGrp="1"/>
          </p:cNvSpPr>
          <p:nvPr>
            <p:ph type="ftr" sz="quarter" idx="2"/>
          </p:nvPr>
        </p:nvSpPr>
        <p:spPr>
          <a:xfrm>
            <a:off x="0" y="9431600"/>
            <a:ext cx="2946347" cy="498214"/>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51342" y="9431600"/>
            <a:ext cx="2946347" cy="498214"/>
          </a:xfrm>
          <a:prstGeom prst="rect">
            <a:avLst/>
          </a:prstGeom>
        </p:spPr>
        <p:txBody>
          <a:bodyPr vert="horz" lIns="91440" tIns="45720" rIns="91440" bIns="45720" rtlCol="0" anchor="b"/>
          <a:lstStyle>
            <a:lvl1pPr algn="r">
              <a:defRPr sz="1200"/>
            </a:lvl1pPr>
          </a:lstStyle>
          <a:p>
            <a:fld id="{DE639EBC-ADF1-475D-8811-DF4044F288E1}" type="slidenum">
              <a:rPr lang="en-GB" smtClean="0"/>
              <a:t>‹#›</a:t>
            </a:fld>
            <a:endParaRPr lang="en-GB"/>
          </a:p>
        </p:txBody>
      </p:sp>
    </p:spTree>
    <p:extLst>
      <p:ext uri="{BB962C8B-B14F-4D97-AF65-F5344CB8AC3E}">
        <p14:creationId xmlns:p14="http://schemas.microsoft.com/office/powerpoint/2010/main" val="306369269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347" cy="498215"/>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1342" y="0"/>
            <a:ext cx="2946347" cy="498215"/>
          </a:xfrm>
          <a:prstGeom prst="rect">
            <a:avLst/>
          </a:prstGeom>
        </p:spPr>
        <p:txBody>
          <a:bodyPr vert="horz" lIns="91440" tIns="45720" rIns="91440" bIns="45720" rtlCol="0"/>
          <a:lstStyle>
            <a:lvl1pPr algn="r">
              <a:defRPr sz="1200"/>
            </a:lvl1pPr>
          </a:lstStyle>
          <a:p>
            <a:fld id="{50F3371E-3ECD-482B-88F3-28099BEBE8BD}" type="datetimeFigureOut">
              <a:rPr lang="en-GB" smtClean="0"/>
              <a:t>15/10/2021</a:t>
            </a:fld>
            <a:endParaRPr lang="en-GB"/>
          </a:p>
        </p:txBody>
      </p:sp>
      <p:sp>
        <p:nvSpPr>
          <p:cNvPr id="4" name="Slide Image Placeholder 3"/>
          <p:cNvSpPr>
            <a:spLocks noGrp="1" noRot="1" noChangeAspect="1"/>
          </p:cNvSpPr>
          <p:nvPr>
            <p:ph type="sldImg" idx="2"/>
          </p:nvPr>
        </p:nvSpPr>
        <p:spPr>
          <a:xfrm>
            <a:off x="422275" y="1241425"/>
            <a:ext cx="5954713" cy="3351213"/>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927" y="4778722"/>
            <a:ext cx="5439410" cy="3909864"/>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31600"/>
            <a:ext cx="2946347" cy="498214"/>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1342" y="9431600"/>
            <a:ext cx="2946347" cy="498214"/>
          </a:xfrm>
          <a:prstGeom prst="rect">
            <a:avLst/>
          </a:prstGeom>
        </p:spPr>
        <p:txBody>
          <a:bodyPr vert="horz" lIns="91440" tIns="45720" rIns="91440" bIns="45720" rtlCol="0" anchor="b"/>
          <a:lstStyle>
            <a:lvl1pPr algn="r">
              <a:defRPr sz="1200"/>
            </a:lvl1pPr>
          </a:lstStyle>
          <a:p>
            <a:fld id="{C8E2BC6D-0076-472E-8246-AF9EDA11E6CF}" type="slidenum">
              <a:rPr lang="en-GB" smtClean="0"/>
              <a:t>‹#›</a:t>
            </a:fld>
            <a:endParaRPr lang="en-GB"/>
          </a:p>
        </p:txBody>
      </p:sp>
    </p:spTree>
    <p:extLst>
      <p:ext uri="{BB962C8B-B14F-4D97-AF65-F5344CB8AC3E}">
        <p14:creationId xmlns:p14="http://schemas.microsoft.com/office/powerpoint/2010/main" val="31352920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C8E2BC6D-0076-472E-8246-AF9EDA11E6CF}" type="slidenum">
              <a:rPr lang="en-GB" smtClean="0"/>
              <a:t>1</a:t>
            </a:fld>
            <a:endParaRPr lang="en-GB"/>
          </a:p>
        </p:txBody>
      </p:sp>
    </p:spTree>
    <p:extLst>
      <p:ext uri="{BB962C8B-B14F-4D97-AF65-F5344CB8AC3E}">
        <p14:creationId xmlns:p14="http://schemas.microsoft.com/office/powerpoint/2010/main" val="6940195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C8E2BC6D-0076-472E-8246-AF9EDA11E6CF}" type="slidenum">
              <a:rPr lang="en-GB" smtClean="0"/>
              <a:t>2</a:t>
            </a:fld>
            <a:endParaRPr lang="en-GB"/>
          </a:p>
        </p:txBody>
      </p:sp>
    </p:spTree>
    <p:extLst>
      <p:ext uri="{BB962C8B-B14F-4D97-AF65-F5344CB8AC3E}">
        <p14:creationId xmlns:p14="http://schemas.microsoft.com/office/powerpoint/2010/main" val="27592353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C8E2BC6D-0076-472E-8246-AF9EDA11E6CF}" type="slidenum">
              <a:rPr lang="en-GB" smtClean="0"/>
              <a:t>3</a:t>
            </a:fld>
            <a:endParaRPr lang="en-GB"/>
          </a:p>
        </p:txBody>
      </p:sp>
    </p:spTree>
    <p:extLst>
      <p:ext uri="{BB962C8B-B14F-4D97-AF65-F5344CB8AC3E}">
        <p14:creationId xmlns:p14="http://schemas.microsoft.com/office/powerpoint/2010/main" val="1043208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C8E2BC6D-0076-472E-8246-AF9EDA11E6CF}" type="slidenum">
              <a:rPr lang="en-GB" smtClean="0"/>
              <a:t>4</a:t>
            </a:fld>
            <a:endParaRPr lang="en-GB"/>
          </a:p>
        </p:txBody>
      </p:sp>
    </p:spTree>
    <p:extLst>
      <p:ext uri="{BB962C8B-B14F-4D97-AF65-F5344CB8AC3E}">
        <p14:creationId xmlns:p14="http://schemas.microsoft.com/office/powerpoint/2010/main" val="300967274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C8E2BC6D-0076-472E-8246-AF9EDA11E6CF}" type="slidenum">
              <a:rPr lang="en-GB" smtClean="0"/>
              <a:t>5</a:t>
            </a:fld>
            <a:endParaRPr lang="en-GB"/>
          </a:p>
        </p:txBody>
      </p:sp>
    </p:spTree>
    <p:extLst>
      <p:ext uri="{BB962C8B-B14F-4D97-AF65-F5344CB8AC3E}">
        <p14:creationId xmlns:p14="http://schemas.microsoft.com/office/powerpoint/2010/main" val="344987309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C8E2BC6D-0076-472E-8246-AF9EDA11E6CF}" type="slidenum">
              <a:rPr lang="en-GB" smtClean="0"/>
              <a:t>6</a:t>
            </a:fld>
            <a:endParaRPr lang="en-GB"/>
          </a:p>
        </p:txBody>
      </p:sp>
    </p:spTree>
    <p:extLst>
      <p:ext uri="{BB962C8B-B14F-4D97-AF65-F5344CB8AC3E}">
        <p14:creationId xmlns:p14="http://schemas.microsoft.com/office/powerpoint/2010/main" val="17889463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C8E2BC6D-0076-472E-8246-AF9EDA11E6CF}" type="slidenum">
              <a:rPr lang="en-GB" smtClean="0"/>
              <a:t>7</a:t>
            </a:fld>
            <a:endParaRPr lang="en-GB"/>
          </a:p>
        </p:txBody>
      </p:sp>
    </p:spTree>
    <p:extLst>
      <p:ext uri="{BB962C8B-B14F-4D97-AF65-F5344CB8AC3E}">
        <p14:creationId xmlns:p14="http://schemas.microsoft.com/office/powerpoint/2010/main" val="16732965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10022EFE-C194-4B69-8363-8C5861890F76}" type="datetimeFigureOut">
              <a:rPr lang="en-GB" smtClean="0"/>
              <a:t>15/10/2021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AE80901-A888-48D5-842A-18E5A82E5D52}" type="slidenum">
              <a:rPr lang="en-GB" smtClean="0"/>
              <a:t>‹#›</a:t>
            </a:fld>
            <a:endParaRPr lang="en-GB"/>
          </a:p>
        </p:txBody>
      </p:sp>
    </p:spTree>
    <p:extLst>
      <p:ext uri="{BB962C8B-B14F-4D97-AF65-F5344CB8AC3E}">
        <p14:creationId xmlns:p14="http://schemas.microsoft.com/office/powerpoint/2010/main" val="1528989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0022EFE-C194-4B69-8363-8C5861890F76}" type="datetimeFigureOut">
              <a:rPr lang="en-GB" smtClean="0"/>
              <a:t>15/10/2021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AE80901-A888-48D5-842A-18E5A82E5D52}" type="slidenum">
              <a:rPr lang="en-GB" smtClean="0"/>
              <a:t>‹#›</a:t>
            </a:fld>
            <a:endParaRPr lang="en-GB"/>
          </a:p>
        </p:txBody>
      </p:sp>
    </p:spTree>
    <p:extLst>
      <p:ext uri="{BB962C8B-B14F-4D97-AF65-F5344CB8AC3E}">
        <p14:creationId xmlns:p14="http://schemas.microsoft.com/office/powerpoint/2010/main" val="11444461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0022EFE-C194-4B69-8363-8C5861890F76}" type="datetimeFigureOut">
              <a:rPr lang="en-GB" smtClean="0"/>
              <a:t>15/10/2021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AE80901-A888-48D5-842A-18E5A82E5D52}" type="slidenum">
              <a:rPr lang="en-GB" smtClean="0"/>
              <a:t>‹#›</a:t>
            </a:fld>
            <a:endParaRPr lang="en-GB"/>
          </a:p>
        </p:txBody>
      </p:sp>
    </p:spTree>
    <p:extLst>
      <p:ext uri="{BB962C8B-B14F-4D97-AF65-F5344CB8AC3E}">
        <p14:creationId xmlns:p14="http://schemas.microsoft.com/office/powerpoint/2010/main" val="40148731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0022EFE-C194-4B69-8363-8C5861890F76}" type="datetimeFigureOut">
              <a:rPr lang="en-GB" smtClean="0"/>
              <a:t>15/10/2021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AE80901-A888-48D5-842A-18E5A82E5D52}" type="slidenum">
              <a:rPr lang="en-GB" smtClean="0"/>
              <a:t>‹#›</a:t>
            </a:fld>
            <a:endParaRPr lang="en-GB"/>
          </a:p>
        </p:txBody>
      </p:sp>
    </p:spTree>
    <p:extLst>
      <p:ext uri="{BB962C8B-B14F-4D97-AF65-F5344CB8AC3E}">
        <p14:creationId xmlns:p14="http://schemas.microsoft.com/office/powerpoint/2010/main" val="40133824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0022EFE-C194-4B69-8363-8C5861890F76}" type="datetimeFigureOut">
              <a:rPr lang="en-GB" smtClean="0"/>
              <a:t>15/10/2021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AE80901-A888-48D5-842A-18E5A82E5D52}" type="slidenum">
              <a:rPr lang="en-GB" smtClean="0"/>
              <a:t>‹#›</a:t>
            </a:fld>
            <a:endParaRPr lang="en-GB"/>
          </a:p>
        </p:txBody>
      </p:sp>
    </p:spTree>
    <p:extLst>
      <p:ext uri="{BB962C8B-B14F-4D97-AF65-F5344CB8AC3E}">
        <p14:creationId xmlns:p14="http://schemas.microsoft.com/office/powerpoint/2010/main" val="42559003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10022EFE-C194-4B69-8363-8C5861890F76}" type="datetimeFigureOut">
              <a:rPr lang="en-GB" smtClean="0"/>
              <a:t>15/10/2021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AE80901-A888-48D5-842A-18E5A82E5D52}" type="slidenum">
              <a:rPr lang="en-GB" smtClean="0"/>
              <a:t>‹#›</a:t>
            </a:fld>
            <a:endParaRPr lang="en-GB"/>
          </a:p>
        </p:txBody>
      </p:sp>
    </p:spTree>
    <p:extLst>
      <p:ext uri="{BB962C8B-B14F-4D97-AF65-F5344CB8AC3E}">
        <p14:creationId xmlns:p14="http://schemas.microsoft.com/office/powerpoint/2010/main" val="11728166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10022EFE-C194-4B69-8363-8C5861890F76}" type="datetimeFigureOut">
              <a:rPr lang="en-GB" smtClean="0"/>
              <a:t>15/10/2021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AE80901-A888-48D5-842A-18E5A82E5D52}" type="slidenum">
              <a:rPr lang="en-GB" smtClean="0"/>
              <a:t>‹#›</a:t>
            </a:fld>
            <a:endParaRPr lang="en-GB"/>
          </a:p>
        </p:txBody>
      </p:sp>
    </p:spTree>
    <p:extLst>
      <p:ext uri="{BB962C8B-B14F-4D97-AF65-F5344CB8AC3E}">
        <p14:creationId xmlns:p14="http://schemas.microsoft.com/office/powerpoint/2010/main" val="26409837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10022EFE-C194-4B69-8363-8C5861890F76}" type="datetimeFigureOut">
              <a:rPr lang="en-GB" smtClean="0"/>
              <a:t>15/10/2021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AE80901-A888-48D5-842A-18E5A82E5D52}" type="slidenum">
              <a:rPr lang="en-GB" smtClean="0"/>
              <a:t>‹#›</a:t>
            </a:fld>
            <a:endParaRPr lang="en-GB"/>
          </a:p>
        </p:txBody>
      </p:sp>
    </p:spTree>
    <p:extLst>
      <p:ext uri="{BB962C8B-B14F-4D97-AF65-F5344CB8AC3E}">
        <p14:creationId xmlns:p14="http://schemas.microsoft.com/office/powerpoint/2010/main" val="8197944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0022EFE-C194-4B69-8363-8C5861890F76}" type="datetimeFigureOut">
              <a:rPr lang="en-GB" smtClean="0"/>
              <a:t>15/10/2021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AE80901-A888-48D5-842A-18E5A82E5D52}" type="slidenum">
              <a:rPr lang="en-GB" smtClean="0"/>
              <a:t>‹#›</a:t>
            </a:fld>
            <a:endParaRPr lang="en-GB"/>
          </a:p>
        </p:txBody>
      </p:sp>
    </p:spTree>
    <p:extLst>
      <p:ext uri="{BB962C8B-B14F-4D97-AF65-F5344CB8AC3E}">
        <p14:creationId xmlns:p14="http://schemas.microsoft.com/office/powerpoint/2010/main" val="4914454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10022EFE-C194-4B69-8363-8C5861890F76}" type="datetimeFigureOut">
              <a:rPr lang="en-GB" smtClean="0"/>
              <a:t>15/10/2021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AE80901-A888-48D5-842A-18E5A82E5D52}" type="slidenum">
              <a:rPr lang="en-GB" smtClean="0"/>
              <a:t>‹#›</a:t>
            </a:fld>
            <a:endParaRPr lang="en-GB"/>
          </a:p>
        </p:txBody>
      </p:sp>
    </p:spTree>
    <p:extLst>
      <p:ext uri="{BB962C8B-B14F-4D97-AF65-F5344CB8AC3E}">
        <p14:creationId xmlns:p14="http://schemas.microsoft.com/office/powerpoint/2010/main" val="6549439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10022EFE-C194-4B69-8363-8C5861890F76}" type="datetimeFigureOut">
              <a:rPr lang="en-GB" smtClean="0"/>
              <a:t>15/10/2021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AE80901-A888-48D5-842A-18E5A82E5D52}" type="slidenum">
              <a:rPr lang="en-GB" smtClean="0"/>
              <a:t>‹#›</a:t>
            </a:fld>
            <a:endParaRPr lang="en-GB"/>
          </a:p>
        </p:txBody>
      </p:sp>
    </p:spTree>
    <p:extLst>
      <p:ext uri="{BB962C8B-B14F-4D97-AF65-F5344CB8AC3E}">
        <p14:creationId xmlns:p14="http://schemas.microsoft.com/office/powerpoint/2010/main" val="41677274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0022EFE-C194-4B69-8363-8C5861890F76}" type="datetimeFigureOut">
              <a:rPr lang="en-GB" smtClean="0"/>
              <a:t>15/10/2021</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AE80901-A888-48D5-842A-18E5A82E5D52}" type="slidenum">
              <a:rPr lang="en-GB" smtClean="0"/>
              <a:t>‹#›</a:t>
            </a:fld>
            <a:endParaRPr lang="en-GB"/>
          </a:p>
        </p:txBody>
      </p:sp>
    </p:spTree>
    <p:extLst>
      <p:ext uri="{BB962C8B-B14F-4D97-AF65-F5344CB8AC3E}">
        <p14:creationId xmlns:p14="http://schemas.microsoft.com/office/powerpoint/2010/main" val="23173190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02640" y="1084262"/>
            <a:ext cx="10424160" cy="3165157"/>
          </a:xfrm>
        </p:spPr>
        <p:txBody>
          <a:bodyPr>
            <a:normAutofit/>
          </a:bodyPr>
          <a:lstStyle/>
          <a:p>
            <a:r>
              <a:rPr lang="en-GB" sz="8000" dirty="0" smtClean="0">
                <a:latin typeface="NTPreCursivefk" panose="03000400000000000000" pitchFamily="66" charset="0"/>
              </a:rPr>
              <a:t>Teaching Pre-Reading and Writing </a:t>
            </a:r>
            <a:r>
              <a:rPr lang="en-GB" sz="8000" dirty="0">
                <a:latin typeface="NTPreCursivefk" panose="03000400000000000000" pitchFamily="66" charset="0"/>
              </a:rPr>
              <a:t>S</a:t>
            </a:r>
            <a:r>
              <a:rPr lang="en-GB" sz="8000" dirty="0" smtClean="0">
                <a:latin typeface="NTPreCursivefk" panose="03000400000000000000" pitchFamily="66" charset="0"/>
              </a:rPr>
              <a:t>kills at </a:t>
            </a:r>
            <a:r>
              <a:rPr lang="en-GB" sz="8000" dirty="0" err="1" smtClean="0">
                <a:latin typeface="NTPreCursivefk" panose="03000400000000000000" pitchFamily="66" charset="0"/>
              </a:rPr>
              <a:t>Floreat</a:t>
            </a:r>
            <a:r>
              <a:rPr lang="en-GB" sz="8000" dirty="0" smtClean="0">
                <a:latin typeface="NTPreCursivefk" panose="03000400000000000000" pitchFamily="66" charset="0"/>
              </a:rPr>
              <a:t> </a:t>
            </a:r>
            <a:endParaRPr lang="en-GB" sz="8000" dirty="0">
              <a:latin typeface="NTPreCursivefk" panose="03000400000000000000" pitchFamily="66" charset="0"/>
            </a:endParaRPr>
          </a:p>
        </p:txBody>
      </p:sp>
    </p:spTree>
    <p:extLst>
      <p:ext uri="{BB962C8B-B14F-4D97-AF65-F5344CB8AC3E}">
        <p14:creationId xmlns:p14="http://schemas.microsoft.com/office/powerpoint/2010/main" val="5988965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06494" y="419100"/>
            <a:ext cx="11247120" cy="1092200"/>
          </a:xfrm>
        </p:spPr>
        <p:txBody>
          <a:bodyPr>
            <a:normAutofit/>
          </a:bodyPr>
          <a:lstStyle/>
          <a:p>
            <a:r>
              <a:rPr lang="en-GB" dirty="0" smtClean="0">
                <a:latin typeface="NTPreCursivefk" panose="03000400000000000000" pitchFamily="66" charset="0"/>
              </a:rPr>
              <a:t>Focus on two areas: </a:t>
            </a:r>
            <a:endParaRPr lang="en-GB" dirty="0">
              <a:latin typeface="NTPreCursivefk" panose="03000400000000000000" pitchFamily="66" charset="0"/>
            </a:endParaRPr>
          </a:p>
        </p:txBody>
      </p:sp>
      <p:cxnSp>
        <p:nvCxnSpPr>
          <p:cNvPr id="4" name="Straight Arrow Connector 3"/>
          <p:cNvCxnSpPr/>
          <p:nvPr/>
        </p:nvCxnSpPr>
        <p:spPr>
          <a:xfrm flipH="1">
            <a:off x="2019300" y="1575943"/>
            <a:ext cx="3250631" cy="1951365"/>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a:off x="6967494" y="1600200"/>
            <a:ext cx="2692400" cy="2108200"/>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279399" y="3566551"/>
            <a:ext cx="4614711" cy="707886"/>
          </a:xfrm>
          <a:prstGeom prst="rect">
            <a:avLst/>
          </a:prstGeom>
          <a:noFill/>
        </p:spPr>
        <p:txBody>
          <a:bodyPr wrap="square" rtlCol="0">
            <a:spAutoFit/>
          </a:bodyPr>
          <a:lstStyle/>
          <a:p>
            <a:r>
              <a:rPr lang="en-GB" sz="4000" dirty="0" smtClean="0">
                <a:latin typeface="NTPreCursivefk" panose="03000400000000000000" pitchFamily="66" charset="0"/>
              </a:rPr>
              <a:t>Vocabulary awareness </a:t>
            </a:r>
            <a:r>
              <a:rPr lang="en-GB" sz="2800" dirty="0" smtClean="0">
                <a:latin typeface="NTPreCursivefk" panose="03000400000000000000" pitchFamily="66" charset="0"/>
              </a:rPr>
              <a:t> </a:t>
            </a:r>
            <a:endParaRPr lang="en-GB" sz="2800" dirty="0">
              <a:latin typeface="NTPreCursivefk" panose="03000400000000000000" pitchFamily="66" charset="0"/>
            </a:endParaRPr>
          </a:p>
        </p:txBody>
      </p:sp>
      <p:sp>
        <p:nvSpPr>
          <p:cNvPr id="17" name="Rectangle 16"/>
          <p:cNvSpPr/>
          <p:nvPr/>
        </p:nvSpPr>
        <p:spPr>
          <a:xfrm>
            <a:off x="8313694" y="3591952"/>
            <a:ext cx="3878306" cy="707886"/>
          </a:xfrm>
          <a:prstGeom prst="rect">
            <a:avLst/>
          </a:prstGeom>
        </p:spPr>
        <p:txBody>
          <a:bodyPr wrap="none">
            <a:spAutoFit/>
          </a:bodyPr>
          <a:lstStyle/>
          <a:p>
            <a:r>
              <a:rPr lang="en-GB" sz="4000" dirty="0" smtClean="0">
                <a:latin typeface="NTPreCursivefk" panose="03000400000000000000" pitchFamily="66" charset="0"/>
              </a:rPr>
              <a:t>Writing preparation </a:t>
            </a:r>
            <a:endParaRPr lang="en-GB" sz="4000" dirty="0">
              <a:latin typeface="NTPreCursivefk" panose="03000400000000000000" pitchFamily="66" charset="0"/>
            </a:endParaRPr>
          </a:p>
        </p:txBody>
      </p:sp>
      <p:cxnSp>
        <p:nvCxnSpPr>
          <p:cNvPr id="19" name="Straight Arrow Connector 18"/>
          <p:cNvCxnSpPr/>
          <p:nvPr/>
        </p:nvCxnSpPr>
        <p:spPr>
          <a:xfrm flipH="1">
            <a:off x="8077200" y="4274437"/>
            <a:ext cx="1286554" cy="1425715"/>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sp>
        <p:nvSpPr>
          <p:cNvPr id="21" name="Rectangle 20"/>
          <p:cNvSpPr/>
          <p:nvPr/>
        </p:nvSpPr>
        <p:spPr>
          <a:xfrm>
            <a:off x="9731711" y="5937647"/>
            <a:ext cx="2460289" cy="707886"/>
          </a:xfrm>
          <a:prstGeom prst="rect">
            <a:avLst/>
          </a:prstGeom>
        </p:spPr>
        <p:txBody>
          <a:bodyPr wrap="none">
            <a:spAutoFit/>
          </a:bodyPr>
          <a:lstStyle/>
          <a:p>
            <a:r>
              <a:rPr lang="en-GB" sz="4000" dirty="0" smtClean="0">
                <a:latin typeface="NTPreCursivefk" panose="03000400000000000000" pitchFamily="66" charset="0"/>
              </a:rPr>
              <a:t>Gross motor </a:t>
            </a:r>
            <a:endParaRPr lang="en-GB" sz="4000" dirty="0"/>
          </a:p>
        </p:txBody>
      </p:sp>
      <p:sp>
        <p:nvSpPr>
          <p:cNvPr id="22" name="Rectangle 21"/>
          <p:cNvSpPr/>
          <p:nvPr/>
        </p:nvSpPr>
        <p:spPr>
          <a:xfrm>
            <a:off x="7095418" y="5700152"/>
            <a:ext cx="2209259" cy="707886"/>
          </a:xfrm>
          <a:prstGeom prst="rect">
            <a:avLst/>
          </a:prstGeom>
        </p:spPr>
        <p:txBody>
          <a:bodyPr wrap="none">
            <a:spAutoFit/>
          </a:bodyPr>
          <a:lstStyle/>
          <a:p>
            <a:r>
              <a:rPr lang="en-GB" sz="4000" dirty="0" smtClean="0">
                <a:latin typeface="NTPreCursivefk" panose="03000400000000000000" pitchFamily="66" charset="0"/>
              </a:rPr>
              <a:t>Fine motor </a:t>
            </a:r>
            <a:endParaRPr lang="en-GB" sz="4000" dirty="0"/>
          </a:p>
        </p:txBody>
      </p:sp>
      <p:cxnSp>
        <p:nvCxnSpPr>
          <p:cNvPr id="24" name="Straight Arrow Connector 23"/>
          <p:cNvCxnSpPr>
            <a:stCxn id="17" idx="2"/>
            <a:endCxn id="21" idx="0"/>
          </p:cNvCxnSpPr>
          <p:nvPr/>
        </p:nvCxnSpPr>
        <p:spPr>
          <a:xfrm>
            <a:off x="10252847" y="4299838"/>
            <a:ext cx="709009" cy="1637809"/>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577576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06494" y="419100"/>
            <a:ext cx="11247120" cy="1092200"/>
          </a:xfrm>
        </p:spPr>
        <p:txBody>
          <a:bodyPr>
            <a:normAutofit/>
          </a:bodyPr>
          <a:lstStyle/>
          <a:p>
            <a:r>
              <a:rPr lang="en-GB" dirty="0" smtClean="0">
                <a:latin typeface="NTPreCursivefk" panose="03000400000000000000" pitchFamily="66" charset="0"/>
              </a:rPr>
              <a:t>Vocabulary awareness </a:t>
            </a:r>
            <a:endParaRPr lang="en-GB" dirty="0">
              <a:latin typeface="NTPreCursivefk" panose="03000400000000000000" pitchFamily="66" charset="0"/>
            </a:endParaRPr>
          </a:p>
        </p:txBody>
      </p:sp>
      <p:sp>
        <p:nvSpPr>
          <p:cNvPr id="5" name="TextBox 4"/>
          <p:cNvSpPr txBox="1"/>
          <p:nvPr/>
        </p:nvSpPr>
        <p:spPr>
          <a:xfrm>
            <a:off x="654304" y="1511300"/>
            <a:ext cx="11049000" cy="4955203"/>
          </a:xfrm>
          <a:prstGeom prst="rect">
            <a:avLst/>
          </a:prstGeom>
          <a:noFill/>
        </p:spPr>
        <p:txBody>
          <a:bodyPr wrap="square" rtlCol="0">
            <a:spAutoFit/>
          </a:bodyPr>
          <a:lstStyle/>
          <a:p>
            <a:r>
              <a:rPr lang="en-GB" sz="2800" dirty="0" smtClean="0">
                <a:latin typeface="NTPreCursivefk" panose="03000400000000000000" pitchFamily="66" charset="0"/>
              </a:rPr>
              <a:t>Children need to have a wide and varied vocabulary to be a truly successful readers. </a:t>
            </a:r>
            <a:endParaRPr lang="en-GB" sz="2800" dirty="0">
              <a:latin typeface="NTPreCursivefk" panose="03000400000000000000" pitchFamily="66" charset="0"/>
            </a:endParaRPr>
          </a:p>
          <a:p>
            <a:endParaRPr lang="en-GB" sz="2800" dirty="0" smtClean="0">
              <a:latin typeface="NTPreCursivefk" panose="03000400000000000000" pitchFamily="66" charset="0"/>
            </a:endParaRPr>
          </a:p>
          <a:p>
            <a:r>
              <a:rPr lang="en-GB" sz="2800" dirty="0" smtClean="0">
                <a:latin typeface="NTPreCursivefk" panose="03000400000000000000" pitchFamily="66" charset="0"/>
              </a:rPr>
              <a:t>Please read the below two sentences: </a:t>
            </a:r>
          </a:p>
          <a:p>
            <a:endParaRPr lang="en-GB" sz="2800" dirty="0" smtClean="0">
              <a:latin typeface="NTPreCursivefk" panose="03000400000000000000" pitchFamily="66" charset="0"/>
            </a:endParaRPr>
          </a:p>
          <a:p>
            <a:pPr algn="ctr"/>
            <a:r>
              <a:rPr lang="en-GB" sz="4000" b="1" dirty="0" smtClean="0">
                <a:latin typeface="NTPreCursivefk" panose="03000400000000000000" pitchFamily="66" charset="0"/>
              </a:rPr>
              <a:t>I want to tear the book. She shed a tear. </a:t>
            </a:r>
          </a:p>
          <a:p>
            <a:pPr algn="ctr"/>
            <a:endParaRPr lang="en-GB" sz="4000" b="1" dirty="0" smtClean="0">
              <a:latin typeface="NTPreCursivefk" panose="03000400000000000000" pitchFamily="66" charset="0"/>
            </a:endParaRPr>
          </a:p>
          <a:p>
            <a:pPr algn="ctr"/>
            <a:r>
              <a:rPr lang="en-GB" sz="4000" b="1" dirty="0" smtClean="0">
                <a:latin typeface="NTPreCursivefk" panose="03000400000000000000" pitchFamily="66" charset="0"/>
              </a:rPr>
              <a:t>He is rowing with his wife. He is rowing with his wife. </a:t>
            </a:r>
            <a:endParaRPr lang="en-GB" sz="4000" b="1" dirty="0">
              <a:latin typeface="NTPreCursivefk" panose="03000400000000000000" pitchFamily="66" charset="0"/>
            </a:endParaRPr>
          </a:p>
          <a:p>
            <a:endParaRPr lang="en-GB" sz="2800" dirty="0">
              <a:latin typeface="NTPreCursivefk" panose="03000400000000000000" pitchFamily="66" charset="0"/>
            </a:endParaRPr>
          </a:p>
          <a:p>
            <a:r>
              <a:rPr lang="en-GB" sz="2800" dirty="0" smtClean="0">
                <a:latin typeface="NTPreCursivefk" panose="03000400000000000000" pitchFamily="66" charset="0"/>
              </a:rPr>
              <a:t>Exposing children to a varied and engaging vocabulary gives children the skills to decode these messages. </a:t>
            </a:r>
          </a:p>
        </p:txBody>
      </p:sp>
      <p:sp>
        <p:nvSpPr>
          <p:cNvPr id="11" name="TextBox 10"/>
          <p:cNvSpPr txBox="1"/>
          <p:nvPr/>
        </p:nvSpPr>
        <p:spPr>
          <a:xfrm>
            <a:off x="654304" y="4370324"/>
            <a:ext cx="11049000" cy="954107"/>
          </a:xfrm>
          <a:prstGeom prst="rect">
            <a:avLst/>
          </a:prstGeom>
          <a:noFill/>
        </p:spPr>
        <p:txBody>
          <a:bodyPr wrap="square" rtlCol="0">
            <a:spAutoFit/>
          </a:bodyPr>
          <a:lstStyle/>
          <a:p>
            <a:endParaRPr lang="en-GB" sz="2800" dirty="0" smtClean="0">
              <a:latin typeface="NTPreCursivefk" panose="03000400000000000000" pitchFamily="66" charset="0"/>
            </a:endParaRPr>
          </a:p>
          <a:p>
            <a:endParaRPr lang="en-GB" sz="2800" dirty="0">
              <a:latin typeface="NTPreCursivefk" panose="03000400000000000000" pitchFamily="66" charset="0"/>
            </a:endParaRPr>
          </a:p>
        </p:txBody>
      </p:sp>
    </p:spTree>
    <p:extLst>
      <p:ext uri="{BB962C8B-B14F-4D97-AF65-F5344CB8AC3E}">
        <p14:creationId xmlns:p14="http://schemas.microsoft.com/office/powerpoint/2010/main" val="35050052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06494" y="419100"/>
            <a:ext cx="11247120" cy="1092200"/>
          </a:xfrm>
        </p:spPr>
        <p:txBody>
          <a:bodyPr>
            <a:normAutofit/>
          </a:bodyPr>
          <a:lstStyle/>
          <a:p>
            <a:r>
              <a:rPr lang="en-GB" dirty="0" smtClean="0">
                <a:latin typeface="NTPreCursivefk" panose="03000400000000000000" pitchFamily="66" charset="0"/>
              </a:rPr>
              <a:t>Vocabulary awareness </a:t>
            </a:r>
            <a:endParaRPr lang="en-GB" dirty="0">
              <a:latin typeface="NTPreCursivefk" panose="03000400000000000000" pitchFamily="66" charset="0"/>
            </a:endParaRPr>
          </a:p>
        </p:txBody>
      </p:sp>
      <p:sp>
        <p:nvSpPr>
          <p:cNvPr id="5" name="TextBox 4"/>
          <p:cNvSpPr txBox="1"/>
          <p:nvPr/>
        </p:nvSpPr>
        <p:spPr>
          <a:xfrm>
            <a:off x="584200" y="1511300"/>
            <a:ext cx="11049000" cy="6555641"/>
          </a:xfrm>
          <a:prstGeom prst="rect">
            <a:avLst/>
          </a:prstGeom>
          <a:noFill/>
        </p:spPr>
        <p:txBody>
          <a:bodyPr wrap="square" rtlCol="0">
            <a:spAutoFit/>
          </a:bodyPr>
          <a:lstStyle/>
          <a:p>
            <a:r>
              <a:rPr lang="en-GB" sz="2800" dirty="0" smtClean="0">
                <a:latin typeface="NTPreCursivefk" panose="03000400000000000000" pitchFamily="66" charset="0"/>
              </a:rPr>
              <a:t>Young children learn and develop through being active in the world around them. They need to interact with language. Being involved in exploring and playing with words in vital to their development. So how can we do this: </a:t>
            </a:r>
          </a:p>
          <a:p>
            <a:endParaRPr lang="en-GB" sz="2800" dirty="0" smtClean="0">
              <a:latin typeface="NTPreCursivefk" panose="03000400000000000000" pitchFamily="66" charset="0"/>
            </a:endParaRPr>
          </a:p>
          <a:p>
            <a:pPr marL="457200" indent="-457200">
              <a:buFont typeface="Arial" panose="020B0604020202020204" pitchFamily="34" charset="0"/>
              <a:buChar char="•"/>
            </a:pPr>
            <a:r>
              <a:rPr lang="en-GB" sz="2800" dirty="0" smtClean="0">
                <a:latin typeface="NTPreCursivefk" panose="03000400000000000000" pitchFamily="66" charset="0"/>
              </a:rPr>
              <a:t>Teach funny songs/poems</a:t>
            </a:r>
          </a:p>
          <a:p>
            <a:pPr marL="457200" indent="-457200">
              <a:buFont typeface="Arial" panose="020B0604020202020204" pitchFamily="34" charset="0"/>
              <a:buChar char="•"/>
            </a:pPr>
            <a:r>
              <a:rPr lang="en-GB" sz="2800" dirty="0" smtClean="0">
                <a:latin typeface="NTPreCursivefk" panose="03000400000000000000" pitchFamily="66" charset="0"/>
              </a:rPr>
              <a:t>Read interesting and engaging stories </a:t>
            </a:r>
          </a:p>
          <a:p>
            <a:pPr marL="457200" indent="-457200">
              <a:buFont typeface="Arial" panose="020B0604020202020204" pitchFamily="34" charset="0"/>
              <a:buChar char="•"/>
            </a:pPr>
            <a:r>
              <a:rPr lang="en-GB" sz="2800" dirty="0" smtClean="0">
                <a:latin typeface="NTPreCursivefk" panose="03000400000000000000" pitchFamily="66" charset="0"/>
              </a:rPr>
              <a:t>Encourage ‘why’ and ‘what if’ questions </a:t>
            </a:r>
          </a:p>
          <a:p>
            <a:pPr marL="457200" indent="-457200">
              <a:buFont typeface="Arial" panose="020B0604020202020204" pitchFamily="34" charset="0"/>
              <a:buChar char="•"/>
            </a:pPr>
            <a:r>
              <a:rPr lang="en-GB" sz="2800" dirty="0" smtClean="0">
                <a:latin typeface="NTPreCursivefk" panose="03000400000000000000" pitchFamily="66" charset="0"/>
              </a:rPr>
              <a:t>Rhyming games </a:t>
            </a:r>
          </a:p>
          <a:p>
            <a:pPr marL="457200" indent="-457200">
              <a:buFont typeface="Arial" panose="020B0604020202020204" pitchFamily="34" charset="0"/>
              <a:buChar char="•"/>
            </a:pPr>
            <a:endParaRPr lang="en-GB" sz="2800" dirty="0" smtClean="0">
              <a:latin typeface="NTPreCursivefk" panose="03000400000000000000" pitchFamily="66" charset="0"/>
            </a:endParaRPr>
          </a:p>
          <a:p>
            <a:pPr marL="457200" indent="-457200">
              <a:buFont typeface="Arial" panose="020B0604020202020204" pitchFamily="34" charset="0"/>
              <a:buChar char="•"/>
            </a:pPr>
            <a:endParaRPr lang="en-GB" sz="2800" dirty="0" smtClean="0">
              <a:latin typeface="NTPreCursivefk" panose="03000400000000000000" pitchFamily="66" charset="0"/>
            </a:endParaRPr>
          </a:p>
          <a:p>
            <a:pPr marL="457200" indent="-457200">
              <a:buFont typeface="Arial" panose="020B0604020202020204" pitchFamily="34" charset="0"/>
              <a:buChar char="•"/>
            </a:pPr>
            <a:endParaRPr lang="en-GB" sz="2800" dirty="0" smtClean="0">
              <a:latin typeface="NTPreCursivefk" panose="03000400000000000000" pitchFamily="66" charset="0"/>
            </a:endParaRPr>
          </a:p>
          <a:p>
            <a:endParaRPr lang="en-GB" sz="2800" dirty="0">
              <a:latin typeface="NTPreCursivefk" panose="03000400000000000000" pitchFamily="66" charset="0"/>
            </a:endParaRPr>
          </a:p>
          <a:p>
            <a:endParaRPr lang="en-GB" sz="2800" dirty="0" smtClean="0">
              <a:latin typeface="NTPreCursivefk" panose="03000400000000000000" pitchFamily="66" charset="0"/>
            </a:endParaRPr>
          </a:p>
          <a:p>
            <a:endParaRPr lang="en-GB" sz="2800" dirty="0">
              <a:latin typeface="NTPreCursivefk" panose="03000400000000000000" pitchFamily="66" charset="0"/>
            </a:endParaRPr>
          </a:p>
          <a:p>
            <a:endParaRPr lang="en-GB" sz="2800" dirty="0" smtClean="0">
              <a:latin typeface="NTPreCursivefk" panose="03000400000000000000" pitchFamily="66" charset="0"/>
            </a:endParaRPr>
          </a:p>
        </p:txBody>
      </p:sp>
    </p:spTree>
    <p:extLst>
      <p:ext uri="{BB962C8B-B14F-4D97-AF65-F5344CB8AC3E}">
        <p14:creationId xmlns:p14="http://schemas.microsoft.com/office/powerpoint/2010/main" val="24907257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04240" y="-1778000"/>
            <a:ext cx="10424160" cy="3165157"/>
          </a:xfrm>
        </p:spPr>
        <p:txBody>
          <a:bodyPr>
            <a:normAutofit/>
          </a:bodyPr>
          <a:lstStyle/>
          <a:p>
            <a:r>
              <a:rPr lang="en-GB" dirty="0" smtClean="0">
                <a:latin typeface="NTPreCursivefk" panose="03000400000000000000" pitchFamily="66" charset="0"/>
              </a:rPr>
              <a:t>What we need to be aware of: </a:t>
            </a:r>
            <a:endParaRPr lang="en-GB" dirty="0">
              <a:latin typeface="NTPreCursivefk" panose="03000400000000000000" pitchFamily="66" charset="0"/>
            </a:endParaRPr>
          </a:p>
        </p:txBody>
      </p:sp>
      <p:pic>
        <p:nvPicPr>
          <p:cNvPr id="3" name="Picture 2"/>
          <p:cNvPicPr>
            <a:picLocks noChangeAspect="1"/>
          </p:cNvPicPr>
          <p:nvPr/>
        </p:nvPicPr>
        <p:blipFill>
          <a:blip r:embed="rId3"/>
          <a:stretch>
            <a:fillRect/>
          </a:stretch>
        </p:blipFill>
        <p:spPr>
          <a:xfrm>
            <a:off x="1942181" y="1387156"/>
            <a:ext cx="8421019" cy="5046247"/>
          </a:xfrm>
          <a:prstGeom prst="rect">
            <a:avLst/>
          </a:prstGeom>
        </p:spPr>
      </p:pic>
    </p:spTree>
    <p:extLst>
      <p:ext uri="{BB962C8B-B14F-4D97-AF65-F5344CB8AC3E}">
        <p14:creationId xmlns:p14="http://schemas.microsoft.com/office/powerpoint/2010/main" val="22452778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06494" y="419100"/>
            <a:ext cx="11247120" cy="1092200"/>
          </a:xfrm>
        </p:spPr>
        <p:txBody>
          <a:bodyPr>
            <a:normAutofit/>
          </a:bodyPr>
          <a:lstStyle/>
          <a:p>
            <a:r>
              <a:rPr lang="en-GB" dirty="0" smtClean="0">
                <a:latin typeface="NTPreCursivefk" panose="03000400000000000000" pitchFamily="66" charset="0"/>
              </a:rPr>
              <a:t>Gross and fine motor skills</a:t>
            </a:r>
            <a:endParaRPr lang="en-GB" dirty="0">
              <a:latin typeface="NTPreCursivefk" panose="03000400000000000000" pitchFamily="66" charset="0"/>
            </a:endParaRPr>
          </a:p>
        </p:txBody>
      </p:sp>
      <p:sp>
        <p:nvSpPr>
          <p:cNvPr id="5" name="TextBox 4"/>
          <p:cNvSpPr txBox="1"/>
          <p:nvPr/>
        </p:nvSpPr>
        <p:spPr>
          <a:xfrm>
            <a:off x="584200" y="1511300"/>
            <a:ext cx="11049000" cy="4401205"/>
          </a:xfrm>
          <a:prstGeom prst="rect">
            <a:avLst/>
          </a:prstGeom>
          <a:noFill/>
        </p:spPr>
        <p:txBody>
          <a:bodyPr wrap="square" rtlCol="0">
            <a:spAutoFit/>
          </a:bodyPr>
          <a:lstStyle/>
          <a:p>
            <a:pPr marL="457200" indent="-457200">
              <a:buFont typeface="Arial" panose="020B0604020202020204" pitchFamily="34" charset="0"/>
              <a:buChar char="•"/>
            </a:pPr>
            <a:r>
              <a:rPr lang="en-GB" sz="2800" dirty="0" smtClean="0">
                <a:latin typeface="NTPreCursivefk" panose="03000400000000000000" pitchFamily="66" charset="0"/>
              </a:rPr>
              <a:t>Young children need to be able to manipulate both large and small movements before they are able to successfully hold and control a pen.</a:t>
            </a:r>
          </a:p>
          <a:p>
            <a:pPr marL="457200" indent="-457200">
              <a:buFont typeface="Arial" panose="020B0604020202020204" pitchFamily="34" charset="0"/>
              <a:buChar char="•"/>
            </a:pPr>
            <a:endParaRPr lang="en-GB" sz="2800" dirty="0">
              <a:latin typeface="NTPreCursivefk" panose="03000400000000000000" pitchFamily="66" charset="0"/>
            </a:endParaRPr>
          </a:p>
          <a:p>
            <a:pPr marL="457200" indent="-457200">
              <a:buFont typeface="Arial" panose="020B0604020202020204" pitchFamily="34" charset="0"/>
              <a:buChar char="•"/>
            </a:pPr>
            <a:endParaRPr lang="en-GB" sz="2800" dirty="0" smtClean="0">
              <a:latin typeface="NTPreCursivefk" panose="03000400000000000000" pitchFamily="66" charset="0"/>
            </a:endParaRPr>
          </a:p>
          <a:p>
            <a:pPr marL="457200" indent="-457200">
              <a:buFont typeface="Arial" panose="020B0604020202020204" pitchFamily="34" charset="0"/>
              <a:buChar char="•"/>
            </a:pPr>
            <a:r>
              <a:rPr lang="en-GB" sz="2800" b="0" i="0" dirty="0" smtClean="0">
                <a:solidFill>
                  <a:srgbClr val="444444"/>
                </a:solidFill>
                <a:effectLst/>
                <a:latin typeface="NTPreCursivefk" panose="03000400000000000000" pitchFamily="66" charset="0"/>
              </a:rPr>
              <a:t>Gross motor skills are the big movements such as running, crawling, swimming or hopping. Gross motor skills also help lay the foundation to be able to complete fine motor skill movement such as pinching or grasping</a:t>
            </a:r>
            <a:endParaRPr lang="en-GB" sz="2800" dirty="0" smtClean="0">
              <a:latin typeface="NTPreCursivefk" panose="03000400000000000000" pitchFamily="66" charset="0"/>
            </a:endParaRPr>
          </a:p>
          <a:p>
            <a:pPr marL="457200" indent="-457200">
              <a:buFont typeface="Arial" panose="020B0604020202020204" pitchFamily="34" charset="0"/>
              <a:buChar char="•"/>
            </a:pPr>
            <a:r>
              <a:rPr lang="en-GB" sz="2800" dirty="0" smtClean="0">
                <a:latin typeface="NTPreCursivefk" panose="03000400000000000000" pitchFamily="66" charset="0"/>
              </a:rPr>
              <a:t>Fine motor skills are little movements that the children need to be able to control small movements such as holding a pen. Having weak fine motor control is one of the biggest attributes to children not wanting to give writing a go. </a:t>
            </a:r>
          </a:p>
        </p:txBody>
      </p:sp>
      <p:sp>
        <p:nvSpPr>
          <p:cNvPr id="3" name="Rectangle 2"/>
          <p:cNvSpPr/>
          <p:nvPr/>
        </p:nvSpPr>
        <p:spPr>
          <a:xfrm>
            <a:off x="908304" y="2841766"/>
            <a:ext cx="6096000" cy="369332"/>
          </a:xfrm>
          <a:prstGeom prst="rect">
            <a:avLst/>
          </a:prstGeom>
        </p:spPr>
        <p:txBody>
          <a:bodyPr>
            <a:spAutoFit/>
          </a:bodyPr>
          <a:lstStyle/>
          <a:p>
            <a:endParaRPr lang="en-GB" dirty="0"/>
          </a:p>
        </p:txBody>
      </p:sp>
    </p:spTree>
    <p:extLst>
      <p:ext uri="{BB962C8B-B14F-4D97-AF65-F5344CB8AC3E}">
        <p14:creationId xmlns:p14="http://schemas.microsoft.com/office/powerpoint/2010/main" val="21080170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06494" y="419100"/>
            <a:ext cx="11247120" cy="1092200"/>
          </a:xfrm>
        </p:spPr>
        <p:txBody>
          <a:bodyPr>
            <a:normAutofit/>
          </a:bodyPr>
          <a:lstStyle/>
          <a:p>
            <a:r>
              <a:rPr lang="en-GB" dirty="0" smtClean="0">
                <a:latin typeface="NTPreCursivefk" panose="03000400000000000000" pitchFamily="66" charset="0"/>
              </a:rPr>
              <a:t>Gross and fine motor skills</a:t>
            </a:r>
            <a:endParaRPr lang="en-GB" dirty="0">
              <a:latin typeface="NTPreCursivefk" panose="03000400000000000000" pitchFamily="66" charset="0"/>
            </a:endParaRPr>
          </a:p>
        </p:txBody>
      </p:sp>
      <p:sp>
        <p:nvSpPr>
          <p:cNvPr id="5" name="TextBox 4"/>
          <p:cNvSpPr txBox="1"/>
          <p:nvPr/>
        </p:nvSpPr>
        <p:spPr>
          <a:xfrm>
            <a:off x="584200" y="1465580"/>
            <a:ext cx="11049000" cy="4401205"/>
          </a:xfrm>
          <a:prstGeom prst="rect">
            <a:avLst/>
          </a:prstGeom>
          <a:noFill/>
        </p:spPr>
        <p:txBody>
          <a:bodyPr wrap="square" rtlCol="0">
            <a:spAutoFit/>
          </a:bodyPr>
          <a:lstStyle/>
          <a:p>
            <a:r>
              <a:rPr lang="en-GB" sz="2800" dirty="0" smtClean="0">
                <a:latin typeface="NTPreCursivefk" panose="03000400000000000000" pitchFamily="66" charset="0"/>
              </a:rPr>
              <a:t>How can we help:</a:t>
            </a:r>
          </a:p>
          <a:p>
            <a:pPr algn="ctr"/>
            <a:r>
              <a:rPr lang="en-GB" sz="2800" u="sng" dirty="0" smtClean="0">
                <a:latin typeface="NTPreCursivefk" panose="03000400000000000000" pitchFamily="66" charset="0"/>
              </a:rPr>
              <a:t>Gross motor</a:t>
            </a:r>
          </a:p>
          <a:p>
            <a:pPr marL="457200" indent="-457200">
              <a:buFont typeface="Arial" panose="020B0604020202020204" pitchFamily="34" charset="0"/>
              <a:buChar char="•"/>
            </a:pPr>
            <a:r>
              <a:rPr lang="en-GB" sz="2800" dirty="0" smtClean="0">
                <a:latin typeface="NTPreCursivefk" panose="03000400000000000000" pitchFamily="66" charset="0"/>
              </a:rPr>
              <a:t>Climbing/running/crawling/jumping</a:t>
            </a:r>
          </a:p>
          <a:p>
            <a:pPr marL="457200" indent="-457200">
              <a:buFont typeface="Arial" panose="020B0604020202020204" pitchFamily="34" charset="0"/>
              <a:buChar char="•"/>
            </a:pPr>
            <a:r>
              <a:rPr lang="en-GB" sz="2800" dirty="0" smtClean="0">
                <a:latin typeface="NTPreCursivefk" panose="03000400000000000000" pitchFamily="66" charset="0"/>
              </a:rPr>
              <a:t>Carrying/throwing objects</a:t>
            </a:r>
          </a:p>
          <a:p>
            <a:endParaRPr lang="en-GB" sz="2800" dirty="0" smtClean="0">
              <a:latin typeface="NTPreCursivefk" panose="03000400000000000000" pitchFamily="66" charset="0"/>
            </a:endParaRPr>
          </a:p>
          <a:p>
            <a:pPr algn="ctr"/>
            <a:r>
              <a:rPr lang="en-GB" sz="2800" u="sng" dirty="0" smtClean="0">
                <a:latin typeface="NTPreCursivefk" panose="03000400000000000000" pitchFamily="66" charset="0"/>
              </a:rPr>
              <a:t>Fine motor</a:t>
            </a:r>
          </a:p>
          <a:p>
            <a:pPr marL="457200" indent="-457200">
              <a:buFont typeface="Arial" panose="020B0604020202020204" pitchFamily="34" charset="0"/>
              <a:buChar char="•"/>
            </a:pPr>
            <a:r>
              <a:rPr lang="en-GB" sz="2800" dirty="0" smtClean="0">
                <a:latin typeface="NTPreCursivefk" panose="03000400000000000000" pitchFamily="66" charset="0"/>
              </a:rPr>
              <a:t>Squeezing/rolling/pinching/spraying </a:t>
            </a:r>
            <a:endParaRPr lang="en-GB" sz="2800" dirty="0">
              <a:latin typeface="NTPreCursivefk" panose="03000400000000000000" pitchFamily="66" charset="0"/>
            </a:endParaRPr>
          </a:p>
          <a:p>
            <a:pPr marL="457200" indent="-457200">
              <a:buFont typeface="Arial" panose="020B0604020202020204" pitchFamily="34" charset="0"/>
              <a:buChar char="•"/>
            </a:pPr>
            <a:endParaRPr lang="en-GB" sz="2800" dirty="0">
              <a:latin typeface="NTPreCursivefk" panose="03000400000000000000" pitchFamily="66" charset="0"/>
            </a:endParaRPr>
          </a:p>
          <a:p>
            <a:endParaRPr lang="en-GB" sz="2800" dirty="0" smtClean="0">
              <a:latin typeface="NTPreCursivefk" panose="03000400000000000000" pitchFamily="66" charset="0"/>
            </a:endParaRPr>
          </a:p>
          <a:p>
            <a:endParaRPr lang="en-GB" sz="2800" dirty="0" smtClean="0">
              <a:latin typeface="NTPreCursivefk" panose="03000400000000000000" pitchFamily="66" charset="0"/>
            </a:endParaRPr>
          </a:p>
        </p:txBody>
      </p:sp>
      <p:sp>
        <p:nvSpPr>
          <p:cNvPr id="3" name="Rectangle 2"/>
          <p:cNvSpPr/>
          <p:nvPr/>
        </p:nvSpPr>
        <p:spPr>
          <a:xfrm>
            <a:off x="908304" y="2841766"/>
            <a:ext cx="6096000" cy="369332"/>
          </a:xfrm>
          <a:prstGeom prst="rect">
            <a:avLst/>
          </a:prstGeom>
        </p:spPr>
        <p:txBody>
          <a:bodyPr>
            <a:spAutoFit/>
          </a:bodyPr>
          <a:lstStyle/>
          <a:p>
            <a:endParaRPr lang="en-GB" dirty="0"/>
          </a:p>
        </p:txBody>
      </p:sp>
    </p:spTree>
    <p:extLst>
      <p:ext uri="{BB962C8B-B14F-4D97-AF65-F5344CB8AC3E}">
        <p14:creationId xmlns:p14="http://schemas.microsoft.com/office/powerpoint/2010/main" val="146843451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1198</TotalTime>
  <Words>298</Words>
  <Application>Microsoft Office PowerPoint</Application>
  <PresentationFormat>Widescreen</PresentationFormat>
  <Paragraphs>51</Paragraphs>
  <Slides>7</Slides>
  <Notes>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Calibri Light</vt:lpstr>
      <vt:lpstr>NTPreCursivefk</vt:lpstr>
      <vt:lpstr>Office Theme</vt:lpstr>
      <vt:lpstr>Teaching Pre-Reading and Writing Skills at Floreat </vt:lpstr>
      <vt:lpstr>Focus on two areas: </vt:lpstr>
      <vt:lpstr>Vocabulary awareness </vt:lpstr>
      <vt:lpstr>Vocabulary awareness </vt:lpstr>
      <vt:lpstr>What we need to be aware of: </vt:lpstr>
      <vt:lpstr>Gross and fine motor skills</vt:lpstr>
      <vt:lpstr>Gross and fine motor skills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Teaching Pre-Reading Skills at Floreat</dc:title>
  <dc:creator>Rebekah Davies</dc:creator>
  <cp:lastModifiedBy>Carla Burton</cp:lastModifiedBy>
  <cp:revision>15</cp:revision>
  <cp:lastPrinted>2021-10-04T15:47:10Z</cp:lastPrinted>
  <dcterms:created xsi:type="dcterms:W3CDTF">2021-10-04T10:59:22Z</dcterms:created>
  <dcterms:modified xsi:type="dcterms:W3CDTF">2021-10-15T11:20:46Z</dcterms:modified>
</cp:coreProperties>
</file>