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
  </p:handoutMasterIdLst>
  <p:sldIdLst>
    <p:sldId id="256" r:id="rId2"/>
    <p:sldId id="257" r:id="rId3"/>
    <p:sldId id="258" r:id="rId4"/>
    <p:sldId id="271" r:id="rId5"/>
    <p:sldId id="259" r:id="rId6"/>
    <p:sldId id="260" r:id="rId7"/>
    <p:sldId id="261" r:id="rId8"/>
    <p:sldId id="262" r:id="rId9"/>
    <p:sldId id="272" r:id="rId10"/>
    <p:sldId id="263" r:id="rId11"/>
    <p:sldId id="265" r:id="rId12"/>
    <p:sldId id="266" r:id="rId13"/>
    <p:sldId id="267" r:id="rId14"/>
    <p:sldId id="268" r:id="rId15"/>
    <p:sldId id="269" r:id="rId16"/>
    <p:sldId id="264" r:id="rId1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6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FDD36FD-1262-4813-BE87-FBC5325A1FB4}" type="datetimeFigureOut">
              <a:rPr lang="en-GB" smtClean="0"/>
              <a:t>10/03/2022</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AFA961A-B5B6-4D3D-A9B1-6802AE692728}" type="slidenum">
              <a:rPr lang="en-GB" smtClean="0"/>
              <a:t>‹#›</a:t>
            </a:fld>
            <a:endParaRPr lang="en-GB"/>
          </a:p>
        </p:txBody>
      </p:sp>
    </p:spTree>
    <p:extLst>
      <p:ext uri="{BB962C8B-B14F-4D97-AF65-F5344CB8AC3E}">
        <p14:creationId xmlns:p14="http://schemas.microsoft.com/office/powerpoint/2010/main" val="22900445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3/10/2022</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3/10/2022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3/10/2022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NTPreCursive" panose="03000400000000000000" pitchFamily="66" charset="0"/>
              </a:rPr>
              <a:t>WELCOME TO family learning</a:t>
            </a:r>
            <a:endParaRPr lang="en-GB" dirty="0">
              <a:latin typeface="NTPreCursive" panose="03000400000000000000" pitchFamily="66" charset="0"/>
            </a:endParaRPr>
          </a:p>
        </p:txBody>
      </p:sp>
      <p:sp>
        <p:nvSpPr>
          <p:cNvPr id="3" name="Subtitle 2"/>
          <p:cNvSpPr>
            <a:spLocks noGrp="1"/>
          </p:cNvSpPr>
          <p:nvPr>
            <p:ph type="subTitle" idx="1"/>
          </p:nvPr>
        </p:nvSpPr>
        <p:spPr/>
        <p:txBody>
          <a:bodyPr>
            <a:normAutofit/>
          </a:bodyPr>
          <a:lstStyle/>
          <a:p>
            <a:r>
              <a:rPr lang="en-GB" sz="6000" dirty="0" smtClean="0">
                <a:latin typeface="NTPreCursive" panose="03000400000000000000" pitchFamily="66" charset="0"/>
              </a:rPr>
              <a:t>Year 2</a:t>
            </a:r>
            <a:endParaRPr lang="en-GB" sz="6000" dirty="0">
              <a:latin typeface="NTPreCursive" panose="03000400000000000000" pitchFamily="66" charset="0"/>
            </a:endParaRPr>
          </a:p>
        </p:txBody>
      </p:sp>
    </p:spTree>
    <p:extLst>
      <p:ext uri="{BB962C8B-B14F-4D97-AF65-F5344CB8AC3E}">
        <p14:creationId xmlns:p14="http://schemas.microsoft.com/office/powerpoint/2010/main" val="3250080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a:solidFill>
                  <a:schemeClr val="bg1"/>
                </a:solidFill>
                <a:latin typeface="NTPreCursivefk" panose="03000400000000000000" pitchFamily="66" charset="0"/>
              </a:rPr>
              <a:t>What do SATS questions look </a:t>
            </a:r>
            <a:r>
              <a:rPr lang="en-GB" sz="4800" dirty="0" smtClean="0">
                <a:solidFill>
                  <a:schemeClr val="bg1"/>
                </a:solidFill>
                <a:latin typeface="NTPreCursivefk" panose="03000400000000000000" pitchFamily="66" charset="0"/>
              </a:rPr>
              <a:t>like?</a:t>
            </a:r>
            <a:endParaRPr lang="en-GB" sz="4800" dirty="0">
              <a:solidFill>
                <a:schemeClr val="bg1"/>
              </a:solidFill>
              <a:latin typeface="NTPreCursivefk" panose="03000400000000000000" pitchFamily="66" charset="0"/>
            </a:endParaRPr>
          </a:p>
        </p:txBody>
      </p:sp>
      <p:sp>
        <p:nvSpPr>
          <p:cNvPr id="4" name="TextBox 3"/>
          <p:cNvSpPr txBox="1"/>
          <p:nvPr/>
        </p:nvSpPr>
        <p:spPr>
          <a:xfrm>
            <a:off x="387928" y="2022764"/>
            <a:ext cx="11425381" cy="861774"/>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Example of arithmetic questions</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582757" y="2879511"/>
            <a:ext cx="5245389" cy="3441769"/>
          </a:xfrm>
          <a:prstGeom prst="rect">
            <a:avLst/>
          </a:prstGeom>
        </p:spPr>
      </p:pic>
      <p:pic>
        <p:nvPicPr>
          <p:cNvPr id="5" name="Picture 4"/>
          <p:cNvPicPr>
            <a:picLocks noChangeAspect="1"/>
          </p:cNvPicPr>
          <p:nvPr/>
        </p:nvPicPr>
        <p:blipFill>
          <a:blip r:embed="rId3"/>
          <a:stretch>
            <a:fillRect/>
          </a:stretch>
        </p:blipFill>
        <p:spPr>
          <a:xfrm>
            <a:off x="6717289" y="2273155"/>
            <a:ext cx="5019675" cy="4048125"/>
          </a:xfrm>
          <a:prstGeom prst="rect">
            <a:avLst/>
          </a:prstGeom>
        </p:spPr>
      </p:pic>
    </p:spTree>
    <p:extLst>
      <p:ext uri="{BB962C8B-B14F-4D97-AF65-F5344CB8AC3E}">
        <p14:creationId xmlns:p14="http://schemas.microsoft.com/office/powerpoint/2010/main" val="17327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a:solidFill>
                  <a:schemeClr val="bg1"/>
                </a:solidFill>
                <a:latin typeface="NTPreCursivefk" panose="03000400000000000000" pitchFamily="66" charset="0"/>
              </a:rPr>
              <a:t>What do SATS questions look </a:t>
            </a:r>
            <a:r>
              <a:rPr lang="en-GB" sz="4800" dirty="0" smtClean="0">
                <a:solidFill>
                  <a:schemeClr val="bg1"/>
                </a:solidFill>
                <a:latin typeface="NTPreCursivefk" panose="03000400000000000000" pitchFamily="66" charset="0"/>
              </a:rPr>
              <a:t>like?</a:t>
            </a:r>
            <a:endParaRPr lang="en-GB" sz="4800" dirty="0">
              <a:solidFill>
                <a:schemeClr val="bg1"/>
              </a:solidFill>
              <a:latin typeface="NTPreCursivefk" panose="03000400000000000000" pitchFamily="66" charset="0"/>
            </a:endParaRPr>
          </a:p>
        </p:txBody>
      </p:sp>
      <p:sp>
        <p:nvSpPr>
          <p:cNvPr id="4" name="TextBox 3"/>
          <p:cNvSpPr txBox="1"/>
          <p:nvPr/>
        </p:nvSpPr>
        <p:spPr>
          <a:xfrm>
            <a:off x="387928" y="1865746"/>
            <a:ext cx="11425381" cy="861774"/>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Example of reasoning questions</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387928" y="2606647"/>
            <a:ext cx="5204836" cy="3127979"/>
          </a:xfrm>
          <a:prstGeom prst="rect">
            <a:avLst/>
          </a:prstGeom>
        </p:spPr>
      </p:pic>
      <p:pic>
        <p:nvPicPr>
          <p:cNvPr id="5" name="Picture 4"/>
          <p:cNvPicPr>
            <a:picLocks noChangeAspect="1"/>
          </p:cNvPicPr>
          <p:nvPr/>
        </p:nvPicPr>
        <p:blipFill>
          <a:blip r:embed="rId3"/>
          <a:stretch>
            <a:fillRect/>
          </a:stretch>
        </p:blipFill>
        <p:spPr>
          <a:xfrm>
            <a:off x="8045450" y="997528"/>
            <a:ext cx="3619911" cy="5159086"/>
          </a:xfrm>
          <a:prstGeom prst="rect">
            <a:avLst/>
          </a:prstGeom>
        </p:spPr>
      </p:pic>
    </p:spTree>
    <p:extLst>
      <p:ext uri="{BB962C8B-B14F-4D97-AF65-F5344CB8AC3E}">
        <p14:creationId xmlns:p14="http://schemas.microsoft.com/office/powerpoint/2010/main" val="34286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smtClean="0">
                <a:solidFill>
                  <a:schemeClr val="bg1"/>
                </a:solidFill>
                <a:latin typeface="NTPreCursivefk" panose="03000400000000000000" pitchFamily="66" charset="0"/>
              </a:rPr>
              <a:t>What do SATS questions look like?</a:t>
            </a:r>
            <a:endParaRPr lang="en-GB" sz="4800" dirty="0">
              <a:solidFill>
                <a:schemeClr val="bg1"/>
              </a:solidFill>
              <a:latin typeface="NTPreCursivefk" panose="03000400000000000000" pitchFamily="66" charset="0"/>
            </a:endParaRPr>
          </a:p>
        </p:txBody>
      </p:sp>
      <p:sp>
        <p:nvSpPr>
          <p:cNvPr id="4" name="TextBox 3"/>
          <p:cNvSpPr txBox="1"/>
          <p:nvPr/>
        </p:nvSpPr>
        <p:spPr>
          <a:xfrm>
            <a:off x="387928" y="2022764"/>
            <a:ext cx="11425381" cy="861774"/>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Example of SPAG questions</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584778" y="3066472"/>
            <a:ext cx="3485455" cy="3353810"/>
          </a:xfrm>
          <a:prstGeom prst="rect">
            <a:avLst/>
          </a:prstGeom>
        </p:spPr>
      </p:pic>
      <p:pic>
        <p:nvPicPr>
          <p:cNvPr id="5" name="Picture 4"/>
          <p:cNvPicPr>
            <a:picLocks noChangeAspect="1"/>
          </p:cNvPicPr>
          <p:nvPr/>
        </p:nvPicPr>
        <p:blipFill>
          <a:blip r:embed="rId3"/>
          <a:stretch>
            <a:fillRect/>
          </a:stretch>
        </p:blipFill>
        <p:spPr>
          <a:xfrm>
            <a:off x="8041842" y="443346"/>
            <a:ext cx="3983719" cy="3120014"/>
          </a:xfrm>
          <a:prstGeom prst="rect">
            <a:avLst/>
          </a:prstGeom>
        </p:spPr>
      </p:pic>
      <p:pic>
        <p:nvPicPr>
          <p:cNvPr id="6" name="Picture 5"/>
          <p:cNvPicPr>
            <a:picLocks noChangeAspect="1"/>
          </p:cNvPicPr>
          <p:nvPr/>
        </p:nvPicPr>
        <p:blipFill>
          <a:blip r:embed="rId4"/>
          <a:stretch>
            <a:fillRect/>
          </a:stretch>
        </p:blipFill>
        <p:spPr>
          <a:xfrm>
            <a:off x="4865688" y="3563360"/>
            <a:ext cx="4774664" cy="3077403"/>
          </a:xfrm>
          <a:prstGeom prst="rect">
            <a:avLst/>
          </a:prstGeom>
        </p:spPr>
      </p:pic>
    </p:spTree>
    <p:extLst>
      <p:ext uri="{BB962C8B-B14F-4D97-AF65-F5344CB8AC3E}">
        <p14:creationId xmlns:p14="http://schemas.microsoft.com/office/powerpoint/2010/main" val="8043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a:solidFill>
                  <a:schemeClr val="bg1"/>
                </a:solidFill>
                <a:latin typeface="NTPreCursivefk" panose="03000400000000000000" pitchFamily="66" charset="0"/>
              </a:rPr>
              <a:t>What do SATS questions look </a:t>
            </a:r>
            <a:r>
              <a:rPr lang="en-GB" sz="4800" dirty="0" smtClean="0">
                <a:solidFill>
                  <a:schemeClr val="bg1"/>
                </a:solidFill>
                <a:latin typeface="NTPreCursivefk" panose="03000400000000000000" pitchFamily="66" charset="0"/>
              </a:rPr>
              <a:t>like?</a:t>
            </a:r>
            <a:endParaRPr lang="en-GB" sz="4800" dirty="0">
              <a:solidFill>
                <a:schemeClr val="bg1"/>
              </a:solidFill>
              <a:latin typeface="NTPreCursivefk" panose="03000400000000000000" pitchFamily="66" charset="0"/>
            </a:endParaRPr>
          </a:p>
        </p:txBody>
      </p:sp>
      <p:sp>
        <p:nvSpPr>
          <p:cNvPr id="4" name="TextBox 3"/>
          <p:cNvSpPr txBox="1"/>
          <p:nvPr/>
        </p:nvSpPr>
        <p:spPr>
          <a:xfrm>
            <a:off x="387928" y="2022764"/>
            <a:ext cx="11425381" cy="861774"/>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Example of Spelling questions</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2935287" y="2617149"/>
            <a:ext cx="6439622" cy="4171828"/>
          </a:xfrm>
          <a:prstGeom prst="rect">
            <a:avLst/>
          </a:prstGeom>
        </p:spPr>
      </p:pic>
    </p:spTree>
    <p:extLst>
      <p:ext uri="{BB962C8B-B14F-4D97-AF65-F5344CB8AC3E}">
        <p14:creationId xmlns:p14="http://schemas.microsoft.com/office/powerpoint/2010/main" val="18259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a:solidFill>
                  <a:schemeClr val="bg1"/>
                </a:solidFill>
                <a:latin typeface="NTPreCursivefk" panose="03000400000000000000" pitchFamily="66" charset="0"/>
              </a:rPr>
              <a:t>What do SATS questions look like?</a:t>
            </a:r>
          </a:p>
        </p:txBody>
      </p:sp>
      <p:sp>
        <p:nvSpPr>
          <p:cNvPr id="4" name="TextBox 3"/>
          <p:cNvSpPr txBox="1"/>
          <p:nvPr/>
        </p:nvSpPr>
        <p:spPr>
          <a:xfrm>
            <a:off x="387928" y="1847274"/>
            <a:ext cx="6216072" cy="5293757"/>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Example of Reading 1 questions</a:t>
            </a:r>
          </a:p>
          <a:p>
            <a:pPr marL="285750" indent="-285750">
              <a:buFont typeface="Arial" panose="020B0604020202020204" pitchFamily="34" charset="0"/>
              <a:buChar char="•"/>
            </a:pPr>
            <a:endParaRPr lang="en-GB" sz="3200" dirty="0">
              <a:latin typeface="NTPreCursivefk" panose="03000400000000000000" pitchFamily="66" charset="0"/>
            </a:endParaRPr>
          </a:p>
          <a:p>
            <a:pPr marL="457200" indent="-457200">
              <a:buFont typeface="Arial" panose="020B0604020202020204" pitchFamily="34" charset="0"/>
              <a:buChar char="•"/>
            </a:pPr>
            <a:r>
              <a:rPr lang="en-GB" sz="3200" dirty="0" smtClean="0">
                <a:latin typeface="NTPreCursivefk" panose="03000400000000000000" pitchFamily="66" charset="0"/>
              </a:rPr>
              <a:t>In ‘reading: paper 1’, the children will have a piece of text that they will need to read and then they must answer the questions underneath. </a:t>
            </a:r>
          </a:p>
          <a:p>
            <a:pPr marL="457200" indent="-457200">
              <a:buFont typeface="Arial" panose="020B0604020202020204" pitchFamily="34" charset="0"/>
              <a:buChar char="•"/>
            </a:pPr>
            <a:r>
              <a:rPr lang="en-GB" sz="3200" dirty="0" smtClean="0">
                <a:latin typeface="NTPreCursivefk" panose="03000400000000000000" pitchFamily="66" charset="0"/>
              </a:rPr>
              <a:t>A top tip would be to circle the key words from the question, then search the text.</a:t>
            </a:r>
          </a:p>
          <a:p>
            <a:pPr marL="457200" indent="-457200">
              <a:buFont typeface="Arial" panose="020B0604020202020204" pitchFamily="34" charset="0"/>
              <a:buChar char="•"/>
            </a:pPr>
            <a:r>
              <a:rPr lang="en-GB" sz="3200" dirty="0" smtClean="0">
                <a:latin typeface="NTPreCursivefk" panose="03000400000000000000" pitchFamily="66" charset="0"/>
              </a:rPr>
              <a:t>Always read the questions first. </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6736340" y="1531216"/>
            <a:ext cx="5188897" cy="5326784"/>
          </a:xfrm>
          <a:prstGeom prst="rect">
            <a:avLst/>
          </a:prstGeom>
        </p:spPr>
      </p:pic>
    </p:spTree>
    <p:extLst>
      <p:ext uri="{BB962C8B-B14F-4D97-AF65-F5344CB8AC3E}">
        <p14:creationId xmlns:p14="http://schemas.microsoft.com/office/powerpoint/2010/main" val="20217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a:solidFill>
                  <a:schemeClr val="bg1"/>
                </a:solidFill>
                <a:latin typeface="NTPreCursivefk" panose="03000400000000000000" pitchFamily="66" charset="0"/>
              </a:rPr>
              <a:t>What do SATS questions look like?</a:t>
            </a:r>
          </a:p>
        </p:txBody>
      </p:sp>
      <p:sp>
        <p:nvSpPr>
          <p:cNvPr id="4" name="TextBox 3"/>
          <p:cNvSpPr txBox="1"/>
          <p:nvPr/>
        </p:nvSpPr>
        <p:spPr>
          <a:xfrm>
            <a:off x="387928" y="1791855"/>
            <a:ext cx="11425381" cy="3816429"/>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Example of Reading 2 questions</a:t>
            </a:r>
          </a:p>
          <a:p>
            <a:r>
              <a:rPr lang="en-GB" sz="3200" dirty="0" smtClean="0">
                <a:latin typeface="NTPreCursivefk" panose="03000400000000000000" pitchFamily="66" charset="0"/>
              </a:rPr>
              <a:t>During this test, the children will have a reading booklet and a separate booklet with questions inside. Some children find this challenging to move between the two papers. Our top tip would be: when you are reading with your child, write down some questions for them to answer at the end. They can have their reading book and questions and flick between the two, which will enable them to practise this skill.</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2992148" y="4752975"/>
            <a:ext cx="1552575" cy="2105025"/>
          </a:xfrm>
          <a:prstGeom prst="rect">
            <a:avLst/>
          </a:prstGeom>
        </p:spPr>
      </p:pic>
      <p:pic>
        <p:nvPicPr>
          <p:cNvPr id="5" name="Picture 4"/>
          <p:cNvPicPr>
            <a:picLocks noChangeAspect="1"/>
          </p:cNvPicPr>
          <p:nvPr/>
        </p:nvPicPr>
        <p:blipFill>
          <a:blip r:embed="rId3"/>
          <a:stretch>
            <a:fillRect/>
          </a:stretch>
        </p:blipFill>
        <p:spPr>
          <a:xfrm>
            <a:off x="4765964" y="4794485"/>
            <a:ext cx="1646789" cy="2063515"/>
          </a:xfrm>
          <a:prstGeom prst="rect">
            <a:avLst/>
          </a:prstGeom>
        </p:spPr>
      </p:pic>
    </p:spTree>
    <p:extLst>
      <p:ext uri="{BB962C8B-B14F-4D97-AF65-F5344CB8AC3E}">
        <p14:creationId xmlns:p14="http://schemas.microsoft.com/office/powerpoint/2010/main" val="32095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6074" y="554182"/>
            <a:ext cx="10880437" cy="830997"/>
          </a:xfrm>
          <a:prstGeom prst="rect">
            <a:avLst/>
          </a:prstGeom>
          <a:noFill/>
        </p:spPr>
        <p:txBody>
          <a:bodyPr wrap="square" rtlCol="0">
            <a:spAutoFit/>
          </a:bodyPr>
          <a:lstStyle/>
          <a:p>
            <a:r>
              <a:rPr lang="en-GB" sz="4800" dirty="0" smtClean="0">
                <a:solidFill>
                  <a:schemeClr val="bg1"/>
                </a:solidFill>
                <a:latin typeface="NTPreCursivefk" panose="03000400000000000000" pitchFamily="66" charset="0"/>
              </a:rPr>
              <a:t>Activities &amp; Practice – 4 houses/4 tables</a:t>
            </a:r>
            <a:endParaRPr lang="en-GB" sz="4800" dirty="0">
              <a:solidFill>
                <a:schemeClr val="bg1"/>
              </a:solidFill>
              <a:latin typeface="NTPreCursivefk" panose="03000400000000000000" pitchFamily="66" charset="0"/>
            </a:endParaRPr>
          </a:p>
        </p:txBody>
      </p:sp>
      <p:sp>
        <p:nvSpPr>
          <p:cNvPr id="2" name="TextBox 1"/>
          <p:cNvSpPr txBox="1"/>
          <p:nvPr/>
        </p:nvSpPr>
        <p:spPr>
          <a:xfrm>
            <a:off x="766618" y="2152073"/>
            <a:ext cx="11092873"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On your tables there are different tables for each paper. There is a SPAG table (Spelling and punctuation and grammar), a reading comprehension table, an arithmetic table and reasoning table. </a:t>
            </a:r>
          </a:p>
          <a:p>
            <a:pPr marL="285750" indent="-285750">
              <a:buFont typeface="Arial" panose="020B0604020202020204" pitchFamily="34" charset="0"/>
              <a:buChar char="•"/>
            </a:pPr>
            <a:r>
              <a:rPr lang="en-GB" sz="3200" dirty="0" smtClean="0">
                <a:latin typeface="NTPreCursivefk" panose="03000400000000000000" pitchFamily="66" charset="0"/>
              </a:rPr>
              <a:t>Do let your children have a go at these questions independently first. After they have completed their first question, you can run through the answer and discuss </a:t>
            </a:r>
            <a:r>
              <a:rPr lang="en-GB" sz="3200" i="1" dirty="0" smtClean="0">
                <a:latin typeface="NTPreCursivefk" panose="03000400000000000000" pitchFamily="66" charset="0"/>
              </a:rPr>
              <a:t>how </a:t>
            </a:r>
            <a:r>
              <a:rPr lang="en-GB" sz="3200" dirty="0" smtClean="0">
                <a:latin typeface="NTPreCursivefk" panose="03000400000000000000" pitchFamily="66" charset="0"/>
              </a:rPr>
              <a:t>they know, or show them how to solve a particular question. </a:t>
            </a:r>
          </a:p>
          <a:p>
            <a:pPr marL="285750" indent="-285750">
              <a:buFont typeface="Arial" panose="020B0604020202020204" pitchFamily="34" charset="0"/>
              <a:buChar char="•"/>
            </a:pPr>
            <a:r>
              <a:rPr lang="en-GB" sz="3200" dirty="0" smtClean="0">
                <a:latin typeface="NTPreCursivefk" panose="03000400000000000000" pitchFamily="66" charset="0"/>
              </a:rPr>
              <a:t>We will be circulating around the room to take any questions you may have.</a:t>
            </a:r>
            <a:endParaRPr lang="en-GB" sz="3200" dirty="0">
              <a:latin typeface="NTPreCursivefk" panose="03000400000000000000" pitchFamily="66" charset="0"/>
            </a:endParaRPr>
          </a:p>
        </p:txBody>
      </p:sp>
    </p:spTree>
    <p:extLst>
      <p:ext uri="{BB962C8B-B14F-4D97-AF65-F5344CB8AC3E}">
        <p14:creationId xmlns:p14="http://schemas.microsoft.com/office/powerpoint/2010/main" val="429108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1200329"/>
          </a:xfrm>
          <a:prstGeom prst="rect">
            <a:avLst/>
          </a:prstGeom>
          <a:noFill/>
        </p:spPr>
        <p:txBody>
          <a:bodyPr wrap="square" rtlCol="0">
            <a:spAutoFit/>
          </a:bodyPr>
          <a:lstStyle/>
          <a:p>
            <a:r>
              <a:rPr lang="en-GB" sz="7200" dirty="0" smtClean="0">
                <a:solidFill>
                  <a:schemeClr val="bg1"/>
                </a:solidFill>
                <a:latin typeface="NTPreCursivefk" panose="03000400000000000000" pitchFamily="66" charset="0"/>
              </a:rPr>
              <a:t>What today is about:</a:t>
            </a:r>
            <a:endParaRPr lang="en-GB" sz="7200" dirty="0">
              <a:solidFill>
                <a:schemeClr val="bg1"/>
              </a:solidFill>
              <a:latin typeface="NTPreCursivefk" panose="03000400000000000000" pitchFamily="66" charset="0"/>
            </a:endParaRPr>
          </a:p>
        </p:txBody>
      </p:sp>
      <p:sp>
        <p:nvSpPr>
          <p:cNvPr id="4" name="TextBox 3"/>
          <p:cNvSpPr txBox="1"/>
          <p:nvPr/>
        </p:nvSpPr>
        <p:spPr>
          <a:xfrm>
            <a:off x="387928" y="2022764"/>
            <a:ext cx="11425381" cy="4308872"/>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Introduce SATS </a:t>
            </a:r>
          </a:p>
          <a:p>
            <a:pPr marL="285750" indent="-285750">
              <a:buFont typeface="Arial" panose="020B0604020202020204" pitchFamily="34" charset="0"/>
              <a:buChar char="•"/>
            </a:pPr>
            <a:r>
              <a:rPr lang="en-GB" sz="3200" dirty="0" smtClean="0">
                <a:latin typeface="NTPreCursivefk" panose="03000400000000000000" pitchFamily="66" charset="0"/>
              </a:rPr>
              <a:t>When will they take place?</a:t>
            </a:r>
          </a:p>
          <a:p>
            <a:pPr marL="285750" indent="-285750">
              <a:buFont typeface="Arial" panose="020B0604020202020204" pitchFamily="34" charset="0"/>
              <a:buChar char="•"/>
            </a:pPr>
            <a:r>
              <a:rPr lang="en-GB" sz="3200" dirty="0" smtClean="0">
                <a:latin typeface="NTPreCursivefk" panose="03000400000000000000" pitchFamily="66" charset="0"/>
              </a:rPr>
              <a:t>What will SATS look like for my child?</a:t>
            </a:r>
          </a:p>
          <a:p>
            <a:pPr marL="285750" indent="-285750">
              <a:buFont typeface="Arial" panose="020B0604020202020204" pitchFamily="34" charset="0"/>
              <a:buChar char="•"/>
            </a:pPr>
            <a:r>
              <a:rPr lang="en-GB" sz="3200" dirty="0" smtClean="0">
                <a:latin typeface="NTPreCursivefk" panose="03000400000000000000" pitchFamily="66" charset="0"/>
              </a:rPr>
              <a:t>What papers will my child sit?</a:t>
            </a:r>
          </a:p>
          <a:p>
            <a:pPr marL="285750" indent="-285750">
              <a:buFont typeface="Arial" panose="020B0604020202020204" pitchFamily="34" charset="0"/>
              <a:buChar char="•"/>
            </a:pPr>
            <a:r>
              <a:rPr lang="en-GB" sz="3200" dirty="0" smtClean="0">
                <a:latin typeface="NTPreCursivefk" panose="03000400000000000000" pitchFamily="66" charset="0"/>
              </a:rPr>
              <a:t>What if my child is finding some areas of the curriculum challenging?</a:t>
            </a:r>
          </a:p>
          <a:p>
            <a:pPr marL="285750" indent="-285750">
              <a:buFont typeface="Arial" panose="020B0604020202020204" pitchFamily="34" charset="0"/>
              <a:buChar char="•"/>
            </a:pPr>
            <a:r>
              <a:rPr lang="en-GB" sz="3200" dirty="0" smtClean="0">
                <a:latin typeface="NTPreCursivefk" panose="03000400000000000000" pitchFamily="66" charset="0"/>
              </a:rPr>
              <a:t>How should we prepare the children for SATS?</a:t>
            </a:r>
          </a:p>
          <a:p>
            <a:pPr marL="285750" indent="-285750">
              <a:buFont typeface="Arial" panose="020B0604020202020204" pitchFamily="34" charset="0"/>
              <a:buChar char="•"/>
            </a:pPr>
            <a:r>
              <a:rPr lang="en-GB" sz="3200" dirty="0" smtClean="0">
                <a:latin typeface="NTPreCursivefk" panose="03000400000000000000" pitchFamily="66" charset="0"/>
              </a:rPr>
              <a:t>How can we solve SATS questions?</a:t>
            </a:r>
          </a:p>
          <a:p>
            <a:pPr marL="285750" indent="-285750">
              <a:buFont typeface="Arial" panose="020B0604020202020204" pitchFamily="34" charset="0"/>
              <a:buChar char="•"/>
            </a:pPr>
            <a:r>
              <a:rPr lang="en-GB" sz="3200" dirty="0" smtClean="0">
                <a:latin typeface="NTPreCursivefk" panose="03000400000000000000" pitchFamily="66" charset="0"/>
              </a:rPr>
              <a:t>Activities &amp; practice with our children.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478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1200329"/>
          </a:xfrm>
          <a:prstGeom prst="rect">
            <a:avLst/>
          </a:prstGeom>
          <a:noFill/>
        </p:spPr>
        <p:txBody>
          <a:bodyPr wrap="square" rtlCol="0">
            <a:spAutoFit/>
          </a:bodyPr>
          <a:lstStyle/>
          <a:p>
            <a:r>
              <a:rPr lang="en-GB" sz="7200" dirty="0" smtClean="0">
                <a:solidFill>
                  <a:schemeClr val="bg1"/>
                </a:solidFill>
                <a:latin typeface="NTPreCursivefk" panose="03000400000000000000" pitchFamily="66" charset="0"/>
              </a:rPr>
              <a:t>Introduction to SATS:</a:t>
            </a:r>
            <a:endParaRPr lang="en-GB" sz="7200" dirty="0">
              <a:solidFill>
                <a:schemeClr val="bg1"/>
              </a:solidFill>
              <a:latin typeface="NTPreCursivefk" panose="03000400000000000000" pitchFamily="66" charset="0"/>
            </a:endParaRPr>
          </a:p>
        </p:txBody>
      </p:sp>
      <p:sp>
        <p:nvSpPr>
          <p:cNvPr id="4" name="TextBox 3"/>
          <p:cNvSpPr txBox="1"/>
          <p:nvPr/>
        </p:nvSpPr>
        <p:spPr>
          <a:xfrm>
            <a:off x="387928" y="1841242"/>
            <a:ext cx="11425381" cy="5016758"/>
          </a:xfrm>
          <a:prstGeom prst="rect">
            <a:avLst/>
          </a:prstGeom>
          <a:noFill/>
        </p:spPr>
        <p:txBody>
          <a:bodyPr wrap="square" rtlCol="0">
            <a:spAutoFit/>
          </a:bodyPr>
          <a:lstStyle/>
          <a:p>
            <a:r>
              <a:rPr lang="en-GB" sz="3200" u="sng" dirty="0" smtClean="0">
                <a:latin typeface="NTPreCursivefk" panose="03000400000000000000" pitchFamily="66" charset="0"/>
              </a:rPr>
              <a:t>What are SATS?</a:t>
            </a:r>
          </a:p>
          <a:p>
            <a:endParaRPr lang="en-US" sz="3600" dirty="0" smtClean="0">
              <a:latin typeface="NTPreCursivefk" panose="03000400000000000000" pitchFamily="66" charset="0"/>
            </a:endParaRPr>
          </a:p>
          <a:p>
            <a:r>
              <a:rPr lang="en-US" sz="3600" dirty="0" smtClean="0">
                <a:latin typeface="NTPreCursivefk" panose="03000400000000000000" pitchFamily="66" charset="0"/>
              </a:rPr>
              <a:t>SATs </a:t>
            </a:r>
            <a:r>
              <a:rPr lang="en-US" sz="3600" dirty="0">
                <a:latin typeface="NTPreCursivefk" panose="03000400000000000000" pitchFamily="66" charset="0"/>
              </a:rPr>
              <a:t>are </a:t>
            </a:r>
            <a:r>
              <a:rPr lang="en-US" sz="3600" b="1" dirty="0" err="1">
                <a:latin typeface="NTPreCursivefk" panose="03000400000000000000" pitchFamily="66" charset="0"/>
              </a:rPr>
              <a:t>standardised</a:t>
            </a:r>
            <a:r>
              <a:rPr lang="en-US" sz="3600" b="1" dirty="0">
                <a:latin typeface="NTPreCursivefk" panose="03000400000000000000" pitchFamily="66" charset="0"/>
              </a:rPr>
              <a:t> assessment tests</a:t>
            </a:r>
            <a:r>
              <a:rPr lang="en-US" sz="3600" dirty="0">
                <a:latin typeface="NTPreCursivefk" panose="03000400000000000000" pitchFamily="66" charset="0"/>
              </a:rPr>
              <a:t> administered by primary schools in England to children in Year 2 and Year 6 to check their educational progress. </a:t>
            </a:r>
            <a:endParaRPr lang="en-US" sz="3600" dirty="0" smtClean="0">
              <a:latin typeface="NTPreCursivefk" panose="03000400000000000000" pitchFamily="66" charset="0"/>
            </a:endParaRPr>
          </a:p>
          <a:p>
            <a:endParaRPr lang="en-US" sz="3600" b="1" dirty="0" smtClean="0">
              <a:latin typeface="NTPreCursivefk" panose="03000400000000000000" pitchFamily="66" charset="0"/>
            </a:endParaRPr>
          </a:p>
          <a:p>
            <a:r>
              <a:rPr lang="en-US" sz="3600" dirty="0" smtClean="0">
                <a:latin typeface="NTPreCursivefk" panose="03000400000000000000" pitchFamily="66" charset="0"/>
              </a:rPr>
              <a:t>There are six papers in total which will assess your child’s ability in </a:t>
            </a:r>
            <a:r>
              <a:rPr lang="en-US" sz="3600" dirty="0">
                <a:latin typeface="NTPreCursivefk" panose="03000400000000000000" pitchFamily="66" charset="0"/>
              </a:rPr>
              <a:t>R</a:t>
            </a:r>
            <a:r>
              <a:rPr lang="en-US" sz="3600" dirty="0" smtClean="0">
                <a:latin typeface="NTPreCursivefk" panose="03000400000000000000" pitchFamily="66" charset="0"/>
              </a:rPr>
              <a:t>eading, </a:t>
            </a:r>
            <a:r>
              <a:rPr lang="en-US" sz="3600" dirty="0" err="1">
                <a:latin typeface="NTPreCursivefk" panose="03000400000000000000" pitchFamily="66" charset="0"/>
              </a:rPr>
              <a:t>M</a:t>
            </a:r>
            <a:r>
              <a:rPr lang="en-US" sz="3600" dirty="0" err="1" smtClean="0">
                <a:latin typeface="NTPreCursivefk" panose="03000400000000000000" pitchFamily="66" charset="0"/>
              </a:rPr>
              <a:t>aths</a:t>
            </a:r>
            <a:r>
              <a:rPr lang="en-US" sz="3600" dirty="0" smtClean="0">
                <a:latin typeface="NTPreCursivefk" panose="03000400000000000000" pitchFamily="66" charset="0"/>
              </a:rPr>
              <a:t> and English. This will also assess the quality of teaching and learning at our school.</a:t>
            </a:r>
            <a:endParaRPr lang="en-GB" sz="5400" dirty="0" smtClean="0">
              <a:latin typeface="NTPreCursivefk" panose="03000400000000000000" pitchFamily="66" charset="0"/>
            </a:endParaRPr>
          </a:p>
        </p:txBody>
      </p:sp>
      <p:pic>
        <p:nvPicPr>
          <p:cNvPr id="1026" name="Picture 2" descr="National curriculum past papers - 2003-2019 | Test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993" y="214925"/>
            <a:ext cx="2019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4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518680"/>
            <a:ext cx="10880437" cy="1200329"/>
          </a:xfrm>
          <a:prstGeom prst="rect">
            <a:avLst/>
          </a:prstGeom>
          <a:noFill/>
        </p:spPr>
        <p:txBody>
          <a:bodyPr wrap="square" rtlCol="0">
            <a:spAutoFit/>
          </a:bodyPr>
          <a:lstStyle/>
          <a:p>
            <a:r>
              <a:rPr lang="en-GB" sz="7200" dirty="0" smtClean="0">
                <a:solidFill>
                  <a:schemeClr val="bg1"/>
                </a:solidFill>
                <a:latin typeface="NTPreCursivefk" panose="03000400000000000000" pitchFamily="66" charset="0"/>
              </a:rPr>
              <a:t>Wellbeing at Floreat:</a:t>
            </a:r>
            <a:endParaRPr lang="en-GB" sz="7200" dirty="0">
              <a:solidFill>
                <a:schemeClr val="bg1"/>
              </a:solidFill>
              <a:latin typeface="NTPreCursivefk" panose="03000400000000000000" pitchFamily="66" charset="0"/>
            </a:endParaRPr>
          </a:p>
        </p:txBody>
      </p:sp>
      <p:sp>
        <p:nvSpPr>
          <p:cNvPr id="4" name="TextBox 3"/>
          <p:cNvSpPr txBox="1"/>
          <p:nvPr/>
        </p:nvSpPr>
        <p:spPr>
          <a:xfrm>
            <a:off x="387928" y="2022764"/>
            <a:ext cx="11425381" cy="4585871"/>
          </a:xfrm>
          <a:prstGeom prst="rect">
            <a:avLst/>
          </a:prstGeom>
          <a:noFill/>
        </p:spPr>
        <p:txBody>
          <a:bodyPr wrap="square" rtlCol="0">
            <a:spAutoFit/>
          </a:bodyPr>
          <a:lstStyle/>
          <a:p>
            <a:r>
              <a:rPr lang="en-GB" sz="3200" u="sng" dirty="0" smtClean="0">
                <a:latin typeface="NTPreCursivefk" panose="03000400000000000000" pitchFamily="66" charset="0"/>
              </a:rPr>
              <a:t>How do we ensure the well-being of children at Floreat is being kept ?</a:t>
            </a:r>
          </a:p>
          <a:p>
            <a:endParaRPr lang="en-US" sz="3600" dirty="0" smtClean="0">
              <a:latin typeface="NTPreCursivefk" panose="03000400000000000000" pitchFamily="66" charset="0"/>
            </a:endParaRPr>
          </a:p>
          <a:p>
            <a:pPr marL="571500" indent="-571500">
              <a:buFont typeface="Arial" panose="020B0604020202020204" pitchFamily="34" charset="0"/>
              <a:buChar char="•"/>
            </a:pPr>
            <a:r>
              <a:rPr lang="en-US" sz="3200" dirty="0" smtClean="0">
                <a:latin typeface="NTPreCursivefk" panose="03000400000000000000" pitchFamily="66" charset="0"/>
              </a:rPr>
              <a:t>The children have sat the SATS papers before and really enjoy them!</a:t>
            </a:r>
          </a:p>
          <a:p>
            <a:pPr marL="571500" indent="-571500">
              <a:buFont typeface="Arial" panose="020B0604020202020204" pitchFamily="34" charset="0"/>
              <a:buChar char="•"/>
            </a:pPr>
            <a:r>
              <a:rPr lang="en-US" sz="3200" dirty="0" smtClean="0">
                <a:latin typeface="NTPreCursivefk" panose="03000400000000000000" pitchFamily="66" charset="0"/>
              </a:rPr>
              <a:t>We don’t use the word ‘test’ or ‘exam’, instead we use: challenge and phrases such like ‘it’s your time to show us what you can do.’</a:t>
            </a:r>
          </a:p>
          <a:p>
            <a:pPr marL="571500" indent="-571500">
              <a:buFont typeface="Arial" panose="020B0604020202020204" pitchFamily="34" charset="0"/>
              <a:buChar char="•"/>
            </a:pPr>
            <a:r>
              <a:rPr lang="en-US" sz="3200" dirty="0" smtClean="0">
                <a:latin typeface="NTPreCursivefk" panose="03000400000000000000" pitchFamily="66" charset="0"/>
              </a:rPr>
              <a:t>If a child becomes upset, we will give them a short break or take them out of the test.</a:t>
            </a:r>
          </a:p>
          <a:p>
            <a:pPr marL="571500" indent="-571500">
              <a:buFont typeface="Arial" panose="020B0604020202020204" pitchFamily="34" charset="0"/>
              <a:buChar char="•"/>
            </a:pPr>
            <a:r>
              <a:rPr lang="en-US" sz="3200" dirty="0" smtClean="0">
                <a:latin typeface="NTPreCursivefk" panose="03000400000000000000" pitchFamily="66" charset="0"/>
              </a:rPr>
              <a:t>We expose the children to lots of practice questions during morning lessons to mentally prepare them for the types of questions they will see.   </a:t>
            </a:r>
            <a:endParaRPr lang="en-GB" sz="4800" dirty="0" smtClean="0">
              <a:latin typeface="NTPreCursivefk" panose="03000400000000000000" pitchFamily="66" charset="0"/>
            </a:endParaRPr>
          </a:p>
        </p:txBody>
      </p:sp>
      <p:pic>
        <p:nvPicPr>
          <p:cNvPr id="2" name="Picture 2" descr="Recovery curriculum – Use the Recovery Premium to improve children&amp;#39;s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4919" y="274314"/>
            <a:ext cx="2165961" cy="144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546" y="138546"/>
            <a:ext cx="10880437" cy="1446550"/>
          </a:xfrm>
          <a:prstGeom prst="rect">
            <a:avLst/>
          </a:prstGeom>
          <a:noFill/>
        </p:spPr>
        <p:txBody>
          <a:bodyPr wrap="square" rtlCol="0">
            <a:spAutoFit/>
          </a:bodyPr>
          <a:lstStyle/>
          <a:p>
            <a:r>
              <a:rPr lang="en-GB" sz="4400" dirty="0" smtClean="0">
                <a:solidFill>
                  <a:schemeClr val="bg1"/>
                </a:solidFill>
                <a:latin typeface="NTPreCursivefk" panose="03000400000000000000" pitchFamily="66" charset="0"/>
              </a:rPr>
              <a:t>When will they take place &amp; what will it look like for my child?</a:t>
            </a:r>
            <a:endParaRPr lang="en-GB" sz="4400" dirty="0">
              <a:solidFill>
                <a:schemeClr val="bg1"/>
              </a:solidFill>
              <a:latin typeface="NTPreCursivefk" panose="03000400000000000000" pitchFamily="66" charset="0"/>
            </a:endParaRPr>
          </a:p>
        </p:txBody>
      </p:sp>
      <p:sp>
        <p:nvSpPr>
          <p:cNvPr id="4" name="TextBox 3"/>
          <p:cNvSpPr txBox="1"/>
          <p:nvPr/>
        </p:nvSpPr>
        <p:spPr>
          <a:xfrm>
            <a:off x="415637" y="2697018"/>
            <a:ext cx="11425381" cy="3816429"/>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The SATS will take place over the period of a week and will be held in </a:t>
            </a:r>
            <a:r>
              <a:rPr lang="en-GB" sz="3200" b="1" dirty="0" smtClean="0">
                <a:latin typeface="NTPreCursivefk" panose="03000400000000000000" pitchFamily="66" charset="0"/>
              </a:rPr>
              <a:t>May</a:t>
            </a:r>
            <a:r>
              <a:rPr lang="en-GB" sz="3200" dirty="0" smtClean="0">
                <a:latin typeface="NTPreCursivefk" panose="03000400000000000000" pitchFamily="66" charset="0"/>
              </a:rPr>
              <a:t>.</a:t>
            </a:r>
          </a:p>
          <a:p>
            <a:pPr marL="285750" indent="-285750">
              <a:buFont typeface="Arial" panose="020B0604020202020204" pitchFamily="34" charset="0"/>
              <a:buChar char="•"/>
            </a:pPr>
            <a:r>
              <a:rPr lang="en-GB" sz="3200" dirty="0" smtClean="0">
                <a:latin typeface="NTPreCursivefk" panose="03000400000000000000" pitchFamily="66" charset="0"/>
              </a:rPr>
              <a:t>Your child will sit 6 papers in total.</a:t>
            </a:r>
          </a:p>
          <a:p>
            <a:pPr marL="285750" indent="-285750">
              <a:buFont typeface="Arial" panose="020B0604020202020204" pitchFamily="34" charset="0"/>
              <a:buChar char="•"/>
            </a:pPr>
            <a:r>
              <a:rPr lang="en-GB" sz="3200" dirty="0" smtClean="0">
                <a:latin typeface="NTPreCursivefk" panose="03000400000000000000" pitchFamily="66" charset="0"/>
              </a:rPr>
              <a:t>They will complete each test, usually lasting from 15 minutes to 1 hour, depending on the test.</a:t>
            </a:r>
          </a:p>
          <a:p>
            <a:pPr marL="285750" indent="-285750">
              <a:buFont typeface="Arial" panose="020B0604020202020204" pitchFamily="34" charset="0"/>
              <a:buChar char="•"/>
            </a:pPr>
            <a:r>
              <a:rPr lang="en-GB" sz="3200" dirty="0" smtClean="0">
                <a:latin typeface="NTPreCursivefk" panose="03000400000000000000" pitchFamily="66" charset="0"/>
              </a:rPr>
              <a:t>They have sat ‘mock tests’ many times and are very familiar with what this looks like and the set-up of each test.</a:t>
            </a:r>
          </a:p>
          <a:p>
            <a:pPr marL="285750" indent="-285750">
              <a:buFont typeface="Arial" panose="020B0604020202020204" pitchFamily="34" charset="0"/>
              <a:buChar char="•"/>
            </a:pPr>
            <a:endParaRPr lang="en-GB" sz="3200" dirty="0" smtClean="0">
              <a:latin typeface="NTPreCursivefk" panose="03000400000000000000" pitchFamily="66" charset="0"/>
            </a:endParaRPr>
          </a:p>
          <a:p>
            <a:pPr marL="285750" indent="-285750">
              <a:buFont typeface="Arial" panose="020B0604020202020204" pitchFamily="34" charset="0"/>
              <a:buChar char="•"/>
            </a:pPr>
            <a:endParaRPr lang="en-GB" dirty="0"/>
          </a:p>
        </p:txBody>
      </p:sp>
      <p:pic>
        <p:nvPicPr>
          <p:cNvPr id="2050" name="Picture 2" descr="Key Stage 2 SATs » Woden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8666" y="955675"/>
            <a:ext cx="2663723" cy="160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1200329"/>
          </a:xfrm>
          <a:prstGeom prst="rect">
            <a:avLst/>
          </a:prstGeom>
          <a:noFill/>
        </p:spPr>
        <p:txBody>
          <a:bodyPr wrap="square" rtlCol="0">
            <a:spAutoFit/>
          </a:bodyPr>
          <a:lstStyle/>
          <a:p>
            <a:r>
              <a:rPr lang="en-GB" sz="7200" dirty="0" smtClean="0">
                <a:solidFill>
                  <a:schemeClr val="bg1"/>
                </a:solidFill>
                <a:latin typeface="NTPreCursivefk" panose="03000400000000000000" pitchFamily="66" charset="0"/>
              </a:rPr>
              <a:t>What papers will my child sit?</a:t>
            </a:r>
            <a:endParaRPr lang="en-GB" sz="7200" dirty="0">
              <a:solidFill>
                <a:schemeClr val="bg1"/>
              </a:solidFill>
              <a:latin typeface="NTPreCursivefk" panose="03000400000000000000" pitchFamily="66" charset="0"/>
            </a:endParaRPr>
          </a:p>
        </p:txBody>
      </p:sp>
      <p:sp>
        <p:nvSpPr>
          <p:cNvPr id="4" name="TextBox 3"/>
          <p:cNvSpPr txBox="1"/>
          <p:nvPr/>
        </p:nvSpPr>
        <p:spPr>
          <a:xfrm>
            <a:off x="387928" y="2022764"/>
            <a:ext cx="11425381" cy="4308872"/>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Your children will sit the following papers:</a:t>
            </a:r>
          </a:p>
          <a:p>
            <a:endParaRPr lang="en-GB" sz="3200" dirty="0" smtClean="0">
              <a:latin typeface="NTPreCursivefk" panose="03000400000000000000" pitchFamily="66" charset="0"/>
            </a:endParaRPr>
          </a:p>
          <a:p>
            <a:pPr marL="457200" indent="-457200">
              <a:buFont typeface="Wingdings" panose="05000000000000000000" pitchFamily="2" charset="2"/>
              <a:buChar char="q"/>
            </a:pPr>
            <a:r>
              <a:rPr lang="en-GB" sz="3200" dirty="0" smtClean="0">
                <a:latin typeface="NTPreCursivefk" panose="03000400000000000000" pitchFamily="66" charset="0"/>
              </a:rPr>
              <a:t>English Paper 1: Spelling</a:t>
            </a:r>
          </a:p>
          <a:p>
            <a:pPr marL="457200" indent="-457200">
              <a:buFont typeface="Wingdings" panose="05000000000000000000" pitchFamily="2" charset="2"/>
              <a:buChar char="q"/>
            </a:pPr>
            <a:r>
              <a:rPr lang="en-GB" sz="3200" dirty="0" smtClean="0">
                <a:latin typeface="NTPreCursivefk" panose="03000400000000000000" pitchFamily="66" charset="0"/>
              </a:rPr>
              <a:t>English Paper 2: Spelling, punctuation and grammar</a:t>
            </a:r>
          </a:p>
          <a:p>
            <a:pPr marL="457200" indent="-457200">
              <a:buFont typeface="Wingdings" panose="05000000000000000000" pitchFamily="2" charset="2"/>
              <a:buChar char="q"/>
            </a:pPr>
            <a:r>
              <a:rPr lang="en-GB" sz="3200" dirty="0" smtClean="0">
                <a:latin typeface="NTPreCursivefk" panose="03000400000000000000" pitchFamily="66" charset="0"/>
              </a:rPr>
              <a:t>Reading Paper 1</a:t>
            </a:r>
          </a:p>
          <a:p>
            <a:pPr marL="457200" indent="-457200">
              <a:buFont typeface="Wingdings" panose="05000000000000000000" pitchFamily="2" charset="2"/>
              <a:buChar char="q"/>
            </a:pPr>
            <a:r>
              <a:rPr lang="en-GB" sz="3200" dirty="0" smtClean="0">
                <a:latin typeface="NTPreCursivefk" panose="03000400000000000000" pitchFamily="66" charset="0"/>
              </a:rPr>
              <a:t>Reading Paper 2</a:t>
            </a:r>
          </a:p>
          <a:p>
            <a:pPr marL="457200" indent="-457200">
              <a:buFont typeface="Wingdings" panose="05000000000000000000" pitchFamily="2" charset="2"/>
              <a:buChar char="q"/>
            </a:pPr>
            <a:r>
              <a:rPr lang="en-GB" sz="3200" dirty="0" smtClean="0">
                <a:latin typeface="NTPreCursivefk" panose="03000400000000000000" pitchFamily="66" charset="0"/>
              </a:rPr>
              <a:t>Maths Paper 1: Arithmetic</a:t>
            </a:r>
          </a:p>
          <a:p>
            <a:pPr marL="457200" indent="-457200">
              <a:buFont typeface="Wingdings" panose="05000000000000000000" pitchFamily="2" charset="2"/>
              <a:buChar char="q"/>
            </a:pPr>
            <a:r>
              <a:rPr lang="en-GB" sz="3200" dirty="0" smtClean="0">
                <a:latin typeface="NTPreCursivefk" panose="03000400000000000000" pitchFamily="66" charset="0"/>
              </a:rPr>
              <a:t>Maths Paper 2: Reasoning</a:t>
            </a:r>
          </a:p>
          <a:p>
            <a:pPr marL="285750" indent="-285750">
              <a:buFont typeface="Arial" panose="020B0604020202020204" pitchFamily="34" charset="0"/>
              <a:buChar char="•"/>
            </a:pPr>
            <a:endParaRPr lang="en-GB" dirty="0"/>
          </a:p>
        </p:txBody>
      </p:sp>
      <p:pic>
        <p:nvPicPr>
          <p:cNvPr id="1026" name="Picture 2" descr="National curriculum past papers - 2003-2019 | Test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503" y="3311236"/>
            <a:ext cx="2019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1308" y="267855"/>
            <a:ext cx="10880437" cy="1446550"/>
          </a:xfrm>
          <a:prstGeom prst="rect">
            <a:avLst/>
          </a:prstGeom>
          <a:noFill/>
        </p:spPr>
        <p:txBody>
          <a:bodyPr wrap="square" rtlCol="0">
            <a:spAutoFit/>
          </a:bodyPr>
          <a:lstStyle/>
          <a:p>
            <a:r>
              <a:rPr lang="en-GB" sz="4400" dirty="0" smtClean="0">
                <a:solidFill>
                  <a:schemeClr val="bg1"/>
                </a:solidFill>
                <a:latin typeface="NTPreCursivefk" panose="03000400000000000000" pitchFamily="66" charset="0"/>
              </a:rPr>
              <a:t>What if my child is finding some areas of the curriculum challenging?</a:t>
            </a:r>
            <a:endParaRPr lang="en-GB" sz="4400" dirty="0">
              <a:solidFill>
                <a:schemeClr val="bg1"/>
              </a:solidFill>
              <a:latin typeface="NTPreCursivefk" panose="03000400000000000000" pitchFamily="66" charset="0"/>
            </a:endParaRPr>
          </a:p>
        </p:txBody>
      </p:sp>
      <p:sp>
        <p:nvSpPr>
          <p:cNvPr id="4" name="TextBox 3"/>
          <p:cNvSpPr txBox="1"/>
          <p:nvPr/>
        </p:nvSpPr>
        <p:spPr>
          <a:xfrm>
            <a:off x="618835" y="1788296"/>
            <a:ext cx="11425381"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NTPreCursivefk" panose="03000400000000000000" pitchFamily="66" charset="0"/>
              </a:rPr>
              <a:t>Currently, we have SATS booster groups in place for each test type. These take place each afternoon with a teacher or teaching assistant. </a:t>
            </a:r>
          </a:p>
          <a:p>
            <a:pPr marL="285750" indent="-285750">
              <a:buFont typeface="Arial" panose="020B0604020202020204" pitchFamily="34" charset="0"/>
              <a:buChar char="•"/>
            </a:pPr>
            <a:r>
              <a:rPr lang="en-GB" sz="3200" dirty="0" smtClean="0">
                <a:latin typeface="NTPreCursivefk" panose="03000400000000000000" pitchFamily="66" charset="0"/>
              </a:rPr>
              <a:t>We have focus groups during lessons which enables us to work on a specific skill with a small group of children at a time. </a:t>
            </a:r>
          </a:p>
          <a:p>
            <a:pPr marL="285750" indent="-285750">
              <a:buFont typeface="Arial" panose="020B0604020202020204" pitchFamily="34" charset="0"/>
              <a:buChar char="•"/>
            </a:pPr>
            <a:r>
              <a:rPr lang="en-GB" sz="3200" dirty="0" smtClean="0">
                <a:latin typeface="NTPreCursivefk" panose="03000400000000000000" pitchFamily="66" charset="0"/>
              </a:rPr>
              <a:t>Extra morning reading support.</a:t>
            </a:r>
          </a:p>
          <a:p>
            <a:pPr marL="285750" indent="-285750">
              <a:buFont typeface="Arial" panose="020B0604020202020204" pitchFamily="34" charset="0"/>
              <a:buChar char="•"/>
            </a:pPr>
            <a:r>
              <a:rPr lang="en-GB" sz="3200" dirty="0" smtClean="0">
                <a:latin typeface="NTPreCursivefk" panose="03000400000000000000" pitchFamily="66" charset="0"/>
              </a:rPr>
              <a:t>Further support at home with extra work from the day or communication with the class teacher on a particular subject their child is struggling with. </a:t>
            </a:r>
          </a:p>
        </p:txBody>
      </p:sp>
      <p:pic>
        <p:nvPicPr>
          <p:cNvPr id="2050" name="Picture 2" descr="Strategies for Teaching Students With Learning Disabilities"/>
          <p:cNvPicPr>
            <a:picLocks noChangeAspect="1" noChangeArrowheads="1"/>
          </p:cNvPicPr>
          <p:nvPr/>
        </p:nvPicPr>
        <p:blipFill rotWithShape="1">
          <a:blip r:embed="rId2">
            <a:extLst>
              <a:ext uri="{28A0092B-C50C-407E-A947-70E740481C1C}">
                <a14:useLocalDpi xmlns:a14="http://schemas.microsoft.com/office/drawing/2010/main" val="0"/>
              </a:ext>
            </a:extLst>
          </a:blip>
          <a:srcRect l="20782" t="4226" r="7266" b="20693"/>
          <a:stretch/>
        </p:blipFill>
        <p:spPr bwMode="auto">
          <a:xfrm>
            <a:off x="4793673" y="5327726"/>
            <a:ext cx="2004291" cy="146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0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smtClean="0">
                <a:solidFill>
                  <a:schemeClr val="bg1"/>
                </a:solidFill>
                <a:latin typeface="NTPreCursivefk" panose="03000400000000000000" pitchFamily="66" charset="0"/>
              </a:rPr>
              <a:t>How should we prepare the children for SATS?</a:t>
            </a:r>
            <a:endParaRPr lang="en-GB" sz="4800" dirty="0">
              <a:solidFill>
                <a:schemeClr val="bg1"/>
              </a:solidFill>
              <a:latin typeface="NTPreCursivefk" panose="03000400000000000000" pitchFamily="66" charset="0"/>
            </a:endParaRPr>
          </a:p>
        </p:txBody>
      </p:sp>
      <p:sp>
        <p:nvSpPr>
          <p:cNvPr id="4" name="TextBox 3"/>
          <p:cNvSpPr txBox="1"/>
          <p:nvPr/>
        </p:nvSpPr>
        <p:spPr>
          <a:xfrm>
            <a:off x="387928" y="2050473"/>
            <a:ext cx="11425381" cy="492442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NTPreCursivefk" panose="03000400000000000000" pitchFamily="66" charset="0"/>
              </a:rPr>
              <a:t>Each week we will be sending home personalised packs to help your child achieve in areas that they are currently struggling with. </a:t>
            </a:r>
          </a:p>
          <a:p>
            <a:pPr marL="285750" indent="-285750">
              <a:buFont typeface="Arial" panose="020B0604020202020204" pitchFamily="34" charset="0"/>
              <a:buChar char="•"/>
            </a:pPr>
            <a:r>
              <a:rPr lang="en-GB" sz="2400" dirty="0" smtClean="0">
                <a:latin typeface="NTPreCursivefk" panose="03000400000000000000" pitchFamily="66" charset="0"/>
              </a:rPr>
              <a:t>When the children complete this pack, do let them complete it independently first. Then, go through the questions with them at the end. </a:t>
            </a:r>
          </a:p>
          <a:p>
            <a:pPr marL="285750" indent="-285750">
              <a:buFont typeface="Arial" panose="020B0604020202020204" pitchFamily="34" charset="0"/>
              <a:buChar char="•"/>
            </a:pPr>
            <a:r>
              <a:rPr lang="en-GB" sz="2400" dirty="0" smtClean="0">
                <a:latin typeface="NTPreCursivefk" panose="03000400000000000000" pitchFamily="66" charset="0"/>
              </a:rPr>
              <a:t>Within this pack, there will be the following question types: SPAG questions, reading questions, maths questions and spellings. We are going to start these packs as of tomorrow (Friday 4</a:t>
            </a:r>
            <a:r>
              <a:rPr lang="en-GB" sz="2400" baseline="30000" dirty="0" smtClean="0">
                <a:latin typeface="NTPreCursivefk" panose="03000400000000000000" pitchFamily="66" charset="0"/>
              </a:rPr>
              <a:t>th</a:t>
            </a:r>
            <a:r>
              <a:rPr lang="en-GB" sz="2400" dirty="0" smtClean="0">
                <a:latin typeface="NTPreCursivefk" panose="03000400000000000000" pitchFamily="66" charset="0"/>
              </a:rPr>
              <a:t> March).</a:t>
            </a:r>
          </a:p>
          <a:p>
            <a:pPr marL="285750" indent="-285750">
              <a:buFont typeface="Arial" panose="020B0604020202020204" pitchFamily="34" charset="0"/>
              <a:buChar char="•"/>
            </a:pPr>
            <a:r>
              <a:rPr lang="en-GB" sz="2400" dirty="0" smtClean="0">
                <a:latin typeface="NTPreCursivefk" panose="03000400000000000000" pitchFamily="66" charset="0"/>
              </a:rPr>
              <a:t>The spellings will be set which contain words that Year 2 will be expected to know at the end of the year. This includes words with suffixes, prefixes, common exception words and homophones. </a:t>
            </a:r>
          </a:p>
          <a:p>
            <a:pPr marL="285750" indent="-285750">
              <a:buFont typeface="Arial" panose="020B0604020202020204" pitchFamily="34" charset="0"/>
              <a:buChar char="•"/>
            </a:pPr>
            <a:r>
              <a:rPr lang="en-GB" sz="2400" dirty="0" smtClean="0">
                <a:latin typeface="NTPreCursivefk" panose="03000400000000000000" pitchFamily="66" charset="0"/>
              </a:rPr>
              <a:t>Home support is crucial for a child’s success. </a:t>
            </a:r>
          </a:p>
          <a:p>
            <a:pPr marL="285750" indent="-285750">
              <a:buFont typeface="Arial" panose="020B0604020202020204" pitchFamily="34" charset="0"/>
              <a:buChar char="•"/>
            </a:pPr>
            <a:r>
              <a:rPr lang="en-GB" sz="2400" dirty="0" smtClean="0">
                <a:latin typeface="NTPreCursivefk" panose="03000400000000000000" pitchFamily="66" charset="0"/>
              </a:rPr>
              <a:t>Communication is key. Communicate with the class teacher if your child is finding a particular task challenging because your class teacher will input this into booster groups and lesson starters. </a:t>
            </a:r>
          </a:p>
          <a:p>
            <a:pPr marL="285750" indent="-285750">
              <a:buFont typeface="Arial" panose="020B0604020202020204" pitchFamily="34" charset="0"/>
              <a:buChar char="•"/>
            </a:pPr>
            <a:endParaRPr lang="en-GB" sz="3200" dirty="0" smtClean="0">
              <a:latin typeface="NTPreCursivefk" panose="03000400000000000000" pitchFamily="66"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7098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8" y="443346"/>
            <a:ext cx="10880437" cy="830997"/>
          </a:xfrm>
          <a:prstGeom prst="rect">
            <a:avLst/>
          </a:prstGeom>
          <a:noFill/>
        </p:spPr>
        <p:txBody>
          <a:bodyPr wrap="square" rtlCol="0">
            <a:spAutoFit/>
          </a:bodyPr>
          <a:lstStyle/>
          <a:p>
            <a:r>
              <a:rPr lang="en-GB" sz="4800" dirty="0" smtClean="0">
                <a:solidFill>
                  <a:schemeClr val="bg1"/>
                </a:solidFill>
                <a:latin typeface="NTPreCursivefk" panose="03000400000000000000" pitchFamily="66" charset="0"/>
              </a:rPr>
              <a:t>‘Quick fix’ maths activities to get started at home:</a:t>
            </a:r>
            <a:endParaRPr lang="en-GB" sz="4800" dirty="0">
              <a:solidFill>
                <a:schemeClr val="bg1"/>
              </a:solidFill>
              <a:latin typeface="NTPreCursivefk" panose="03000400000000000000" pitchFamily="66" charset="0"/>
            </a:endParaRPr>
          </a:p>
        </p:txBody>
      </p:sp>
      <p:sp>
        <p:nvSpPr>
          <p:cNvPr id="4" name="TextBox 3"/>
          <p:cNvSpPr txBox="1"/>
          <p:nvPr/>
        </p:nvSpPr>
        <p:spPr>
          <a:xfrm>
            <a:off x="387928" y="1911928"/>
            <a:ext cx="8035636" cy="566308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NTPreCursivefk" panose="03000400000000000000" pitchFamily="66" charset="0"/>
              </a:rPr>
              <a:t>There are other ‘quick fix’ maths activities you could do, such as:</a:t>
            </a:r>
          </a:p>
          <a:p>
            <a:pPr marL="285750" indent="-285750">
              <a:buFont typeface="Arial" panose="020B0604020202020204" pitchFamily="34" charset="0"/>
              <a:buChar char="•"/>
            </a:pPr>
            <a:r>
              <a:rPr lang="en-GB" sz="2400" dirty="0" smtClean="0">
                <a:latin typeface="NTPreCursivefk" panose="03000400000000000000" pitchFamily="66" charset="0"/>
              </a:rPr>
              <a:t>Teaching your child to tell the time.</a:t>
            </a:r>
          </a:p>
          <a:p>
            <a:pPr marL="285750" indent="-285750">
              <a:buFont typeface="Arial" panose="020B0604020202020204" pitchFamily="34" charset="0"/>
              <a:buChar char="•"/>
            </a:pPr>
            <a:r>
              <a:rPr lang="en-GB" sz="2400" dirty="0" smtClean="0">
                <a:latin typeface="NTPreCursivefk" panose="03000400000000000000" pitchFamily="66" charset="0"/>
              </a:rPr>
              <a:t>Playing shop with your child and exposing them to coins and notes.</a:t>
            </a:r>
          </a:p>
          <a:p>
            <a:endParaRPr lang="en-GB" sz="2400" dirty="0">
              <a:latin typeface="NTPreCursivefk" panose="03000400000000000000" pitchFamily="66" charset="0"/>
            </a:endParaRPr>
          </a:p>
          <a:p>
            <a:endParaRPr lang="en-GB" sz="2400" dirty="0" smtClean="0">
              <a:latin typeface="NTPreCursivefk" panose="03000400000000000000" pitchFamily="66" charset="0"/>
            </a:endParaRPr>
          </a:p>
          <a:p>
            <a:endParaRPr lang="en-GB" sz="2400" dirty="0">
              <a:latin typeface="NTPreCursivefk" panose="03000400000000000000" pitchFamily="66" charset="0"/>
            </a:endParaRPr>
          </a:p>
          <a:p>
            <a:r>
              <a:rPr lang="en-GB" sz="2400" u="sng" dirty="0" smtClean="0">
                <a:latin typeface="NTPreCursivefk" panose="03000400000000000000" pitchFamily="66" charset="0"/>
              </a:rPr>
              <a:t>Things to note:</a:t>
            </a:r>
          </a:p>
          <a:p>
            <a:pPr marL="342900" indent="-342900">
              <a:buFont typeface="Wingdings" panose="05000000000000000000" pitchFamily="2" charset="2"/>
              <a:buChar char="ü"/>
            </a:pPr>
            <a:r>
              <a:rPr lang="en-GB" sz="2400" dirty="0" smtClean="0">
                <a:latin typeface="NTPreCursivefk" panose="03000400000000000000" pitchFamily="66" charset="0"/>
              </a:rPr>
              <a:t>We tell the time as 5 minute intervals, for example, 5 past 9 or 20 past 8.</a:t>
            </a:r>
          </a:p>
          <a:p>
            <a:pPr marL="342900" indent="-342900">
              <a:buFont typeface="Wingdings" panose="05000000000000000000" pitchFamily="2" charset="2"/>
              <a:buChar char="ü"/>
            </a:pPr>
            <a:r>
              <a:rPr lang="en-GB" sz="2400" dirty="0" smtClean="0">
                <a:latin typeface="NTPreCursivefk" panose="03000400000000000000" pitchFamily="66" charset="0"/>
              </a:rPr>
              <a:t>We avoid telling the time like this: 8:20 or 4:45 as children are not expected to know this at KS1.</a:t>
            </a:r>
          </a:p>
          <a:p>
            <a:pPr marL="342900" indent="-342900">
              <a:buFont typeface="Wingdings" panose="05000000000000000000" pitchFamily="2" charset="2"/>
              <a:buChar char="ü"/>
            </a:pPr>
            <a:r>
              <a:rPr lang="en-GB" sz="2400" dirty="0" smtClean="0">
                <a:latin typeface="NTPreCursivefk" panose="03000400000000000000" pitchFamily="66" charset="0"/>
              </a:rPr>
              <a:t>We select a variety of coins and notes, but we don’t use the decimal point in KS1. For example £1.25 = £1 and 25p.</a:t>
            </a:r>
          </a:p>
          <a:p>
            <a:pPr marL="285750" indent="-285750">
              <a:buFont typeface="Arial" panose="020B0604020202020204" pitchFamily="34" charset="0"/>
              <a:buChar char="•"/>
            </a:pPr>
            <a:endParaRPr lang="en-GB" sz="3200" dirty="0" smtClean="0">
              <a:latin typeface="NTPreCursivefk" panose="03000400000000000000" pitchFamily="66" charset="0"/>
            </a:endParaRPr>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2"/>
          <a:stretch>
            <a:fillRect/>
          </a:stretch>
        </p:blipFill>
        <p:spPr>
          <a:xfrm>
            <a:off x="8812374" y="2438400"/>
            <a:ext cx="2940179" cy="2438834"/>
          </a:xfrm>
          <a:prstGeom prst="rect">
            <a:avLst/>
          </a:prstGeom>
        </p:spPr>
      </p:pic>
    </p:spTree>
    <p:extLst>
      <p:ext uri="{BB962C8B-B14F-4D97-AF65-F5344CB8AC3E}">
        <p14:creationId xmlns:p14="http://schemas.microsoft.com/office/powerpoint/2010/main" val="241350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1257</TotalTime>
  <Words>1020</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Corbel</vt:lpstr>
      <vt:lpstr>NTPreCursive</vt:lpstr>
      <vt:lpstr>NTPreCursivefk</vt:lpstr>
      <vt:lpstr>Wingdings</vt:lpstr>
      <vt:lpstr>Banded</vt:lpstr>
      <vt:lpstr>WELCOME TO family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family learning</dc:title>
  <dc:creator>Leah Hobart (Floreat - Wandsworth)</dc:creator>
  <cp:lastModifiedBy>Carla Burton</cp:lastModifiedBy>
  <cp:revision>23</cp:revision>
  <cp:lastPrinted>2022-03-02T12:50:32Z</cp:lastPrinted>
  <dcterms:created xsi:type="dcterms:W3CDTF">2022-02-22T11:40:46Z</dcterms:created>
  <dcterms:modified xsi:type="dcterms:W3CDTF">2022-03-10T08:14:48Z</dcterms:modified>
</cp:coreProperties>
</file>