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59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398" autoAdjust="0"/>
  </p:normalViewPr>
  <p:slideViewPr>
    <p:cSldViewPr snapToGrid="0">
      <p:cViewPr varScale="1">
        <p:scale>
          <a:sx n="44" d="100"/>
          <a:sy n="44" d="100"/>
        </p:scale>
        <p:origin x="15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EC1F2-18E7-49A4-B03E-953C940C9888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922E0-7A83-463D-B418-46DB55405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70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happened previously?</a:t>
            </a:r>
          </a:p>
          <a:p>
            <a:endParaRPr lang="en-GB" dirty="0" smtClean="0"/>
          </a:p>
          <a:p>
            <a:r>
              <a:rPr lang="en-GB" dirty="0" smtClean="0"/>
              <a:t>Miss Clark reads while </a:t>
            </a:r>
            <a:r>
              <a:rPr lang="en-GB" dirty="0" err="1" smtClean="0"/>
              <a:t>chn</a:t>
            </a:r>
            <a:r>
              <a:rPr lang="en-GB" dirty="0" smtClean="0"/>
              <a:t> follow with fingers. Stop at consolingly</a:t>
            </a:r>
            <a:r>
              <a:rPr lang="en-GB" baseline="0" dirty="0" smtClean="0"/>
              <a:t> – what might this mean (read sentence again)? Continue reading.</a:t>
            </a:r>
          </a:p>
          <a:p>
            <a:endParaRPr lang="en-GB" dirty="0" smtClean="0"/>
          </a:p>
          <a:p>
            <a:r>
              <a:rPr lang="en-GB" dirty="0" smtClean="0"/>
              <a:t>Volunteer</a:t>
            </a:r>
            <a:r>
              <a:rPr lang="en-GB" baseline="0" dirty="0" smtClean="0"/>
              <a:t> to read sentence 1 – thumbs up.</a:t>
            </a:r>
          </a:p>
          <a:p>
            <a:r>
              <a:rPr lang="en-GB" baseline="0" dirty="0" smtClean="0"/>
              <a:t>Volunteer to read sentence 2 – thumbs up – </a:t>
            </a:r>
          </a:p>
          <a:p>
            <a:r>
              <a:rPr lang="en-GB" baseline="0" dirty="0" smtClean="0"/>
              <a:t>How does Hamish feel? </a:t>
            </a:r>
          </a:p>
          <a:p>
            <a:r>
              <a:rPr lang="en-GB" baseline="0" dirty="0" smtClean="0"/>
              <a:t>How do you know?</a:t>
            </a:r>
          </a:p>
          <a:p>
            <a:r>
              <a:rPr lang="en-GB" baseline="0" dirty="0" smtClean="0"/>
              <a:t>Why does she need to secure Hamish in the basket?</a:t>
            </a:r>
          </a:p>
          <a:p>
            <a:r>
              <a:rPr lang="en-GB" baseline="0" dirty="0" smtClean="0"/>
              <a:t>Volunteer 3 to read sentence 3 – thumbs up.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quick fire round of fastest finger – point to a word that means yummy (tasty).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922E0-7A83-463D-B418-46DB554051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8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8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4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5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4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2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06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2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58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7910-BF96-4B46-A1E9-3498D2F36FFD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5112-57FF-4104-A85D-624EDF0D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1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342" y="560439"/>
            <a:ext cx="9144000" cy="1356698"/>
          </a:xfrm>
        </p:spPr>
        <p:txBody>
          <a:bodyPr/>
          <a:lstStyle/>
          <a:p>
            <a:r>
              <a:rPr lang="en-GB" dirty="0" smtClean="0">
                <a:latin typeface="NTPreCursivefk" panose="03000400000000000000" pitchFamily="66" charset="0"/>
              </a:rPr>
              <a:t>Year 1 Family Learning</a:t>
            </a:r>
            <a:endParaRPr lang="en-GB" dirty="0">
              <a:latin typeface="NTPreCursivefk" panose="030004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342" y="2019044"/>
            <a:ext cx="9144000" cy="1655762"/>
          </a:xfrm>
        </p:spPr>
        <p:txBody>
          <a:bodyPr>
            <a:normAutofit/>
          </a:bodyPr>
          <a:lstStyle/>
          <a:p>
            <a:r>
              <a:rPr lang="en-GB" sz="3700" b="1" u="sng" dirty="0" smtClean="0">
                <a:latin typeface="NTPreCursivefk" panose="03000400000000000000" pitchFamily="66" charset="0"/>
              </a:rPr>
              <a:t>Reading Focus</a:t>
            </a:r>
            <a:endParaRPr lang="en-GB" sz="3700" b="1" u="sng" dirty="0">
              <a:latin typeface="NTPreCursivefk" panose="03000400000000000000" pitchFamily="66" charset="0"/>
            </a:endParaRPr>
          </a:p>
        </p:txBody>
      </p:sp>
      <p:pic>
        <p:nvPicPr>
          <p:cNvPr id="4" name="Picture 2" descr="Florea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34" y="107092"/>
            <a:ext cx="1370820" cy="6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Best Reviewed Books of the Month Book M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98" y="2805137"/>
            <a:ext cx="6674088" cy="37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4669">
            <a:off x="9200159" y="1516259"/>
            <a:ext cx="2562918" cy="1885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18854">
            <a:off x="342902" y="1602248"/>
            <a:ext cx="2682472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0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47" y="107092"/>
            <a:ext cx="9144000" cy="2387600"/>
          </a:xfrm>
        </p:spPr>
        <p:txBody>
          <a:bodyPr>
            <a:normAutofit/>
          </a:bodyPr>
          <a:lstStyle/>
          <a:p>
            <a:r>
              <a:rPr lang="en-GB" sz="7500" dirty="0" smtClean="0">
                <a:latin typeface="NTPreCursivefk" panose="03000400000000000000" pitchFamily="66" charset="0"/>
              </a:rPr>
              <a:t>The importance of reading</a:t>
            </a:r>
            <a:endParaRPr lang="en-GB" sz="7500" dirty="0">
              <a:latin typeface="NTPreCursivefk" panose="03000400000000000000" pitchFamily="66" charset="0"/>
            </a:endParaRPr>
          </a:p>
        </p:txBody>
      </p:sp>
      <p:pic>
        <p:nvPicPr>
          <p:cNvPr id="4" name="Picture 2" descr="Florea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34" y="107092"/>
            <a:ext cx="1370820" cy="6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71"/>
          <a:stretch/>
        </p:blipFill>
        <p:spPr>
          <a:xfrm>
            <a:off x="4579896" y="2850718"/>
            <a:ext cx="2795885" cy="32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431" y="-201684"/>
            <a:ext cx="9144000" cy="1169759"/>
          </a:xfrm>
        </p:spPr>
        <p:txBody>
          <a:bodyPr/>
          <a:lstStyle/>
          <a:p>
            <a:r>
              <a:rPr lang="en-GB" dirty="0" smtClean="0">
                <a:latin typeface="NTPreCursivefk" panose="03000400000000000000" pitchFamily="66" charset="0"/>
              </a:rPr>
              <a:t>Reading for pleasure ideas</a:t>
            </a:r>
            <a:endParaRPr lang="en-GB" dirty="0">
              <a:latin typeface="NTPreCursivefk" panose="030004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74" y="1169760"/>
            <a:ext cx="11434915" cy="568824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Let the children pick their book, even if it might be slightly tricky. Even if they are looking at the images and making up a story, they are positively interacting with a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Get the children to make a ‘secret’ reading den that only they can go 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Read your own book when they read from time to 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Pillows and relaxing music</a:t>
            </a:r>
            <a:endParaRPr lang="en-GB" sz="2900" dirty="0">
              <a:latin typeface="NTPreCursive" panose="03000400000000000000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Create a fun reading record where the children get pictures of themselves reading in different locations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Share books with friends – recommended books given by a friend always sparks interest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Find a book that really sparks their </a:t>
            </a:r>
            <a:r>
              <a:rPr lang="en-GB" sz="2900" dirty="0" smtClean="0">
                <a:latin typeface="NTPreCursive" panose="03000400000000000000" pitchFamily="66" charset="0"/>
              </a:rPr>
              <a:t>interest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Library visits!</a:t>
            </a:r>
            <a:endParaRPr lang="en-GB" sz="2900" dirty="0" smtClean="0">
              <a:latin typeface="NTPreCursive" panose="03000400000000000000" pitchFamily="66" charset="0"/>
            </a:endParaRPr>
          </a:p>
        </p:txBody>
      </p:sp>
      <p:pic>
        <p:nvPicPr>
          <p:cNvPr id="4" name="Picture 2" descr="Florea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34" y="107092"/>
            <a:ext cx="1370820" cy="6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1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136" y="-485320"/>
            <a:ext cx="11049067" cy="2387600"/>
          </a:xfrm>
        </p:spPr>
        <p:txBody>
          <a:bodyPr>
            <a:normAutofit/>
          </a:bodyPr>
          <a:lstStyle/>
          <a:p>
            <a:r>
              <a:rPr lang="en-GB" sz="6100" dirty="0" smtClean="0">
                <a:latin typeface="NTPreCursivefk" panose="03000400000000000000" pitchFamily="66" charset="0"/>
              </a:rPr>
              <a:t>What is our reading offer in Year 1?</a:t>
            </a:r>
            <a:endParaRPr lang="en-GB" sz="6100" dirty="0">
              <a:latin typeface="NTPreCursivefk" panose="03000400000000000000" pitchFamily="66" charset="0"/>
            </a:endParaRPr>
          </a:p>
        </p:txBody>
      </p:sp>
      <p:pic>
        <p:nvPicPr>
          <p:cNvPr id="4" name="Picture 2" descr="Florea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34" y="107092"/>
            <a:ext cx="1370820" cy="6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136" y="2300748"/>
            <a:ext cx="10943303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1:1 daily readers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Whole class guided reading sessions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Daily story time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Library sessions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Buddy reading with other year groups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Daily sounds lessons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Reading for pleasure moments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Opportunities to read/be read a wide variety of texts.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100" dirty="0" smtClean="0">
              <a:latin typeface="NTPreCursive" panose="03000400000000000000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100" dirty="0" smtClean="0">
              <a:latin typeface="NTPreCursive" panose="03000400000000000000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500" dirty="0">
              <a:latin typeface="NT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7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434" y="220777"/>
            <a:ext cx="9144000" cy="1091228"/>
          </a:xfrm>
        </p:spPr>
        <p:txBody>
          <a:bodyPr/>
          <a:lstStyle/>
          <a:p>
            <a:r>
              <a:rPr lang="en-GB" dirty="0" smtClean="0">
                <a:latin typeface="NTPreCursivefk" panose="03000400000000000000" pitchFamily="66" charset="0"/>
              </a:rPr>
              <a:t>Reading skills</a:t>
            </a:r>
            <a:endParaRPr lang="en-GB" dirty="0">
              <a:latin typeface="NTPreCursivefk" panose="030004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463" y="1473623"/>
            <a:ext cx="11670891" cy="5546609"/>
          </a:xfrm>
        </p:spPr>
        <p:txBody>
          <a:bodyPr>
            <a:normAutofit fontScale="92500" lnSpcReduction="10000"/>
          </a:bodyPr>
          <a:lstStyle/>
          <a:p>
            <a:r>
              <a:rPr lang="en-GB" sz="2900" dirty="0">
                <a:latin typeface="NTPreCursive" panose="03000400000000000000" pitchFamily="66" charset="0"/>
              </a:rPr>
              <a:t>As we progress through Year 1 the children become more fluent in reading </a:t>
            </a:r>
            <a:r>
              <a:rPr lang="en-GB" sz="2900" dirty="0" smtClean="0">
                <a:latin typeface="NTPreCursive" panose="03000400000000000000" pitchFamily="66" charset="0"/>
              </a:rPr>
              <a:t>and we begin to move onto looking at the children's comprehension in reading. We also look at the child as a reader, what do they like to read for fun.</a:t>
            </a:r>
          </a:p>
          <a:p>
            <a:r>
              <a:rPr lang="en-GB" sz="2900" dirty="0">
                <a:latin typeface="NTPreCursive" panose="03000400000000000000" pitchFamily="66" charset="0"/>
              </a:rPr>
              <a:t/>
            </a:r>
            <a:br>
              <a:rPr lang="en-GB" sz="2900" dirty="0">
                <a:latin typeface="NTPreCursive" panose="03000400000000000000" pitchFamily="66" charset="0"/>
              </a:rPr>
            </a:br>
            <a:r>
              <a:rPr lang="en-GB" sz="2900" b="1" u="sng" dirty="0" smtClean="0">
                <a:latin typeface="NTPreCursive" panose="03000400000000000000" pitchFamily="66" charset="0"/>
              </a:rPr>
              <a:t>What reading skills are they starting to learn and develop?</a:t>
            </a:r>
          </a:p>
          <a:p>
            <a:endParaRPr lang="en-GB" sz="2900" b="1" u="sng" dirty="0" smtClean="0">
              <a:latin typeface="NTPreCursive" panose="0300040000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Applying phonic knowledge to decode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A knowledge of fiction and non-fiction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Linking what they have read/hear to their own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Predictions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Inference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900" dirty="0" smtClean="0">
                <a:latin typeface="NTPreCursive" panose="03000400000000000000" pitchFamily="66" charset="0"/>
              </a:rPr>
              <a:t>Sequencing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NTPreCursive" panose="03000400000000000000" pitchFamily="66" charset="0"/>
            </a:endParaRPr>
          </a:p>
          <a:p>
            <a:endParaRPr lang="en-GB" dirty="0">
              <a:latin typeface="NTPreCursive" panose="03000400000000000000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NTPreCursive" panose="03000400000000000000" pitchFamily="66" charset="0"/>
            </a:endParaRPr>
          </a:p>
          <a:p>
            <a:endParaRPr lang="en-GB" dirty="0"/>
          </a:p>
        </p:txBody>
      </p:sp>
      <p:pic>
        <p:nvPicPr>
          <p:cNvPr id="4" name="Picture 2" descr="Florea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34" y="107092"/>
            <a:ext cx="1370820" cy="6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77" y="-1086708"/>
            <a:ext cx="11049067" cy="2387600"/>
          </a:xfrm>
        </p:spPr>
        <p:txBody>
          <a:bodyPr>
            <a:normAutofit/>
          </a:bodyPr>
          <a:lstStyle/>
          <a:p>
            <a:r>
              <a:rPr lang="en-GB" sz="6100" dirty="0" smtClean="0">
                <a:latin typeface="NTPreCursivefk" panose="03000400000000000000" pitchFamily="66" charset="0"/>
              </a:rPr>
              <a:t>Guided Reading</a:t>
            </a:r>
            <a:endParaRPr lang="en-GB" sz="6100" dirty="0">
              <a:latin typeface="NTPreCursivefk" panose="03000400000000000000" pitchFamily="66" charset="0"/>
            </a:endParaRPr>
          </a:p>
        </p:txBody>
      </p:sp>
      <p:pic>
        <p:nvPicPr>
          <p:cNvPr id="4" name="Picture 2" descr="Florea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34" y="107092"/>
            <a:ext cx="1370820" cy="6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77" y="1740309"/>
            <a:ext cx="1197569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Excitingly, we have started whole class guided reading!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The Lighthouse Keepers Lunch is our current text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These sessions run for approximately 30 minutes a day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Within them we read perhaps one or two pages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We ask a wide variety of questions that look at different reading skills such as; inference, decoding, predictions, sequencing, vocabulary knowledge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NTPreCursive" panose="03000400000000000000" pitchFamily="66" charset="0"/>
              </a:rPr>
              <a:t>Within these sessions we have rich partner and whole class discussions.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100" dirty="0">
              <a:latin typeface="NTPreCursive" panose="03000400000000000000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100" dirty="0" smtClean="0">
              <a:latin typeface="NTPreCursive" panose="03000400000000000000" pitchFamily="66" charset="0"/>
            </a:endParaRPr>
          </a:p>
          <a:p>
            <a:pPr algn="ctr"/>
            <a:r>
              <a:rPr lang="en-GB" sz="3100" b="1" u="sng" dirty="0" smtClean="0">
                <a:latin typeface="NTPreCursive" panose="03000400000000000000" pitchFamily="66" charset="0"/>
              </a:rPr>
              <a:t>Let’s show you how we do this!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100" dirty="0" smtClean="0">
              <a:latin typeface="NTPreCursive" panose="03000400000000000000" pitchFamily="66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500" dirty="0">
              <a:latin typeface="NT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4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oreat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434" y="107092"/>
            <a:ext cx="1370820" cy="6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5912" y="-34563"/>
            <a:ext cx="6613022" cy="68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3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380</Words>
  <Application>Microsoft Office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NTPreCursive</vt:lpstr>
      <vt:lpstr>NTPreCursivefk</vt:lpstr>
      <vt:lpstr>Office Theme</vt:lpstr>
      <vt:lpstr>Year 1 Family Learning</vt:lpstr>
      <vt:lpstr>The importance of reading</vt:lpstr>
      <vt:lpstr>Reading for pleasure ideas</vt:lpstr>
      <vt:lpstr>What is our reading offer in Year 1?</vt:lpstr>
      <vt:lpstr>Reading skills</vt:lpstr>
      <vt:lpstr>Guided Reading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Family Learning</dc:title>
  <dc:creator>Lilly Clark</dc:creator>
  <cp:lastModifiedBy>Lilly Clark</cp:lastModifiedBy>
  <cp:revision>11</cp:revision>
  <dcterms:created xsi:type="dcterms:W3CDTF">2023-03-13T10:43:46Z</dcterms:created>
  <dcterms:modified xsi:type="dcterms:W3CDTF">2023-03-17T07:30:27Z</dcterms:modified>
</cp:coreProperties>
</file>