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281" r:id="rId6"/>
    <p:sldId id="260" r:id="rId7"/>
    <p:sldId id="259" r:id="rId8"/>
    <p:sldId id="272" r:id="rId9"/>
    <p:sldId id="282" r:id="rId10"/>
    <p:sldId id="261" r:id="rId11"/>
    <p:sldId id="288" r:id="rId12"/>
    <p:sldId id="289" r:id="rId13"/>
    <p:sldId id="283" r:id="rId14"/>
    <p:sldId id="285" r:id="rId15"/>
    <p:sldId id="286" r:id="rId16"/>
    <p:sldId id="287" r:id="rId17"/>
    <p:sldId id="277" r:id="rId18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DD762-C627-4011-863D-ED5113F2E24A}" v="2582" dt="2023-12-04T21:05:36.950"/>
    <p1510:client id="{08E9F9EF-BC34-FBF4-ABC3-3C1332B3D2A8}" v="1414" dt="2023-12-04T15:33:27.470"/>
    <p1510:client id="{FC1F0DCC-A49A-4F88-94CC-D85792F7B449}" v="11" dt="2023-12-05T08:05:12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5978" autoAdjust="0"/>
  </p:normalViewPr>
  <p:slideViewPr>
    <p:cSldViewPr>
      <p:cViewPr varScale="1">
        <p:scale>
          <a:sx n="50" d="100"/>
          <a:sy n="50" d="100"/>
        </p:scale>
        <p:origin x="912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Fry" userId="e4887322-8dc5-4346-a7ab-0d6fbdb01ab5" providerId="ADAL" clId="{FC1F0DCC-A49A-4F88-94CC-D85792F7B449}"/>
    <pc:docChg chg="custSel addSld modSld">
      <pc:chgData name="Rebecca Fry" userId="e4887322-8dc5-4346-a7ab-0d6fbdb01ab5" providerId="ADAL" clId="{FC1F0DCC-A49A-4F88-94CC-D85792F7B449}" dt="2023-12-05T08:05:12.491" v="16" actId="1035"/>
      <pc:docMkLst>
        <pc:docMk/>
      </pc:docMkLst>
      <pc:sldChg chg="addSp delSp modSp add mod">
        <pc:chgData name="Rebecca Fry" userId="e4887322-8dc5-4346-a7ab-0d6fbdb01ab5" providerId="ADAL" clId="{FC1F0DCC-A49A-4F88-94CC-D85792F7B449}" dt="2023-12-05T08:05:12.491" v="16" actId="1035"/>
        <pc:sldMkLst>
          <pc:docMk/>
          <pc:sldMk cId="86653639" sldId="288"/>
        </pc:sldMkLst>
        <pc:spChg chg="del mod">
          <ac:chgData name="Rebecca Fry" userId="e4887322-8dc5-4346-a7ab-0d6fbdb01ab5" providerId="ADAL" clId="{FC1F0DCC-A49A-4F88-94CC-D85792F7B449}" dt="2023-12-05T08:04:21.869" v="2" actId="478"/>
          <ac:spMkLst>
            <pc:docMk/>
            <pc:sldMk cId="86653639" sldId="288"/>
            <ac:spMk id="4" creationId="{FD63E9EB-7721-B049-9CA7-4BEEC4E11AE3}"/>
          </ac:spMkLst>
        </pc:spChg>
        <pc:picChg chg="add mod">
          <ac:chgData name="Rebecca Fry" userId="e4887322-8dc5-4346-a7ab-0d6fbdb01ab5" providerId="ADAL" clId="{FC1F0DCC-A49A-4F88-94CC-D85792F7B449}" dt="2023-12-05T08:05:12.491" v="16" actId="1035"/>
          <ac:picMkLst>
            <pc:docMk/>
            <pc:sldMk cId="86653639" sldId="288"/>
            <ac:picMk id="1026" creationId="{0BABD1D4-B0E1-9535-553B-E947223874FE}"/>
          </ac:picMkLst>
        </pc:picChg>
      </pc:sldChg>
      <pc:sldChg chg="addSp delSp modSp add mod">
        <pc:chgData name="Rebecca Fry" userId="e4887322-8dc5-4346-a7ab-0d6fbdb01ab5" providerId="ADAL" clId="{FC1F0DCC-A49A-4F88-94CC-D85792F7B449}" dt="2023-12-05T08:05:04.815" v="13" actId="1076"/>
        <pc:sldMkLst>
          <pc:docMk/>
          <pc:sldMk cId="2412295880" sldId="289"/>
        </pc:sldMkLst>
        <pc:picChg chg="add mod">
          <ac:chgData name="Rebecca Fry" userId="e4887322-8dc5-4346-a7ab-0d6fbdb01ab5" providerId="ADAL" clId="{FC1F0DCC-A49A-4F88-94CC-D85792F7B449}" dt="2023-12-05T08:05:04.815" v="13" actId="1076"/>
          <ac:picMkLst>
            <pc:docMk/>
            <pc:sldMk cId="2412295880" sldId="289"/>
            <ac:picMk id="3" creationId="{0BED01AB-3887-440D-B57A-E94DB0C9CEDD}"/>
          </ac:picMkLst>
        </pc:picChg>
        <pc:picChg chg="del">
          <ac:chgData name="Rebecca Fry" userId="e4887322-8dc5-4346-a7ab-0d6fbdb01ab5" providerId="ADAL" clId="{FC1F0DCC-A49A-4F88-94CC-D85792F7B449}" dt="2023-12-05T08:04:44.128" v="10" actId="478"/>
          <ac:picMkLst>
            <pc:docMk/>
            <pc:sldMk cId="2412295880" sldId="289"/>
            <ac:picMk id="1026" creationId="{0BABD1D4-B0E1-9535-553B-E947223874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87395D52-399C-42DA-8188-6A097C37FA58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5"/>
          </a:xfrm>
          <a:prstGeom prst="rect">
            <a:avLst/>
          </a:prstGeom>
        </p:spPr>
        <p:txBody>
          <a:bodyPr vert="horz" lIns="91760" tIns="45880" rIns="91760" bIns="458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0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A3C64E4B-1EF4-43A1-83AF-AEDA77285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4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09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3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Early Writing </a:t>
            </a:r>
          </a:p>
          <a:p>
            <a:r>
              <a:rPr lang="en-GB" dirty="0"/>
              <a:t>- a child is processing a lot when writing</a:t>
            </a:r>
          </a:p>
          <a:p>
            <a:r>
              <a:rPr lang="en-GB" dirty="0"/>
              <a:t>- sitting, tummy muscles </a:t>
            </a:r>
          </a:p>
          <a:p>
            <a:r>
              <a:rPr lang="en-GB" dirty="0"/>
              <a:t>- Pencil grip, formation ,size control</a:t>
            </a:r>
          </a:p>
          <a:p>
            <a:r>
              <a:rPr lang="en-GB" dirty="0"/>
              <a:t>- sounds</a:t>
            </a:r>
          </a:p>
          <a:p>
            <a:r>
              <a:rPr lang="en-GB" dirty="0"/>
              <a:t>- hearing the sound, saying the sound, the </a:t>
            </a:r>
            <a:r>
              <a:rPr lang="en-GB" dirty="0" err="1"/>
              <a:t>resresentation</a:t>
            </a:r>
            <a:r>
              <a:rPr lang="en-GB" dirty="0"/>
              <a:t> of the sound,</a:t>
            </a:r>
          </a:p>
          <a:p>
            <a:r>
              <a:rPr lang="en-GB" dirty="0"/>
              <a:t>- finger spaces, </a:t>
            </a:r>
          </a:p>
          <a:p>
            <a:r>
              <a:rPr lang="en-GB" dirty="0"/>
              <a:t>- which line to write on</a:t>
            </a:r>
          </a:p>
          <a:p>
            <a:r>
              <a:rPr lang="en-GB" dirty="0"/>
              <a:t>- what was the next word</a:t>
            </a:r>
          </a:p>
          <a:p>
            <a:r>
              <a:rPr lang="en-GB" dirty="0"/>
              <a:t>- arm position to form correct shapes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81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Bek</a:t>
            </a:r>
            <a:r>
              <a:rPr lang="en-GB" dirty="0"/>
              <a:t> to be child and model errors Bex to fix errors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77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06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2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4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These are the skills that are needed to learn to read and write however this terminology is adult language and not child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6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It is based on a child’s phonic knowledge as to whether they have met that representation yet.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70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develop a love of reading </a:t>
            </a:r>
          </a:p>
          <a:p>
            <a:r>
              <a:rPr lang="en-GB" dirty="0"/>
              <a:t>safe, quiet, happy, encouraging, special, personal </a:t>
            </a:r>
          </a:p>
          <a:p>
            <a:endParaRPr lang="en-GB" dirty="0"/>
          </a:p>
          <a:p>
            <a:r>
              <a:rPr lang="en-GB" dirty="0"/>
              <a:t>- Decoding</a:t>
            </a:r>
          </a:p>
          <a:p>
            <a:r>
              <a:rPr lang="en-GB" dirty="0"/>
              <a:t>Saying the sounds and reading the word</a:t>
            </a:r>
          </a:p>
          <a:p>
            <a:endParaRPr lang="en-GB" dirty="0"/>
          </a:p>
          <a:p>
            <a:r>
              <a:rPr lang="en-GB" dirty="0"/>
              <a:t>- Language acquisition </a:t>
            </a:r>
          </a:p>
          <a:p>
            <a:r>
              <a:rPr lang="en-GB" dirty="0"/>
              <a:t>Talking about the text, discuss the words, inference, retrieval, </a:t>
            </a:r>
            <a:r>
              <a:rPr lang="en-GB" dirty="0" err="1"/>
              <a:t>preditions</a:t>
            </a:r>
            <a:endParaRPr lang="en-GB" dirty="0"/>
          </a:p>
          <a:p>
            <a:endParaRPr lang="en-GB" dirty="0"/>
          </a:p>
          <a:p>
            <a:r>
              <a:rPr lang="en-GB" dirty="0"/>
              <a:t>Calm space</a:t>
            </a:r>
          </a:p>
          <a:p>
            <a:r>
              <a:rPr lang="en-GB" dirty="0"/>
              <a:t>- No distractions </a:t>
            </a:r>
          </a:p>
          <a:p>
            <a:r>
              <a:rPr lang="en-GB" dirty="0"/>
              <a:t>- It should be a special time </a:t>
            </a:r>
          </a:p>
          <a:p>
            <a:r>
              <a:rPr lang="en-GB" dirty="0"/>
              <a:t>-Its not about finishing the book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55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Bek</a:t>
            </a:r>
            <a:r>
              <a:rPr lang="en-GB" dirty="0"/>
              <a:t> to be child and model errors Bex to fix errors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80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Bek</a:t>
            </a:r>
            <a:r>
              <a:rPr lang="en-GB" dirty="0"/>
              <a:t> to be child and model errors Bex to fix errors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7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Bek</a:t>
            </a:r>
            <a:r>
              <a:rPr lang="en-GB" dirty="0"/>
              <a:t> to be child and model errors Bex to fix errors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64E4B-1EF4-43A1-83AF-AEDA772857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6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5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59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3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5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55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0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7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9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AEBFD-D336-4045-A793-24593B6EE71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B5C6-7AA2-4C8A-80DA-EB8BF4284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7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pictures.net/view-image.php?image=154964&amp;picture=flowery-nombre-violet-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pictures.net/view-image.php?image=154964&amp;picture=flowery-nombre-violet-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my.com/course/help-your-child-to-read-and-writ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sound-waves-p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domainpictures.net/view-image.php?image=154964&amp;picture=flowery-nombre-violet-3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3523" cy="68623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123" y="1110000"/>
            <a:ext cx="8284039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085" y="1302871"/>
            <a:ext cx="6652772" cy="2044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phonics and why is it important?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C9A16-5FF6-0062-B267-2215AB2749EA}"/>
              </a:ext>
            </a:extLst>
          </p:cNvPr>
          <p:cNvSpPr txBox="1"/>
          <p:nvPr/>
        </p:nvSpPr>
        <p:spPr>
          <a:xfrm>
            <a:off x="1619833" y="3519236"/>
            <a:ext cx="6656685" cy="2057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NTFPreCursivefk" panose="03000400000000000000" pitchFamily="66" charset="0"/>
              </a:rPr>
              <a:t>Phonics is the approach associated with the teaching of reading in which phonemes (sounds) associated with particular graphemes (letters) are pronounced in isolation and blended together </a:t>
            </a:r>
            <a:endParaRPr lang="en-US" sz="2800" dirty="0">
              <a:latin typeface="NTF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0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4811" y="-8167"/>
            <a:ext cx="3927681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16B2DA-25BD-283C-333D-7A250D2F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88" y="548681"/>
            <a:ext cx="5949196" cy="227993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tx2"/>
                </a:solidFill>
                <a:latin typeface="NTFPreCursivefk" panose="03000400000000000000" pitchFamily="66" charset="0"/>
              </a:rPr>
              <a:t>Key Phrases to Support Reading</a:t>
            </a:r>
            <a:endParaRPr lang="en-GB" sz="3200" b="1" u="sng" dirty="0">
              <a:solidFill>
                <a:schemeClr val="tx2"/>
              </a:solidFill>
              <a:latin typeface="NTFPreCursivefk" panose="03000400000000000000" pitchFamily="66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7F9BD6-2304-10B2-47A7-47390B72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633" y="2060848"/>
            <a:ext cx="6408712" cy="43174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br>
              <a:rPr lang="en-US" sz="2800" kern="1200" dirty="0">
                <a:solidFill>
                  <a:schemeClr val="tx2"/>
                </a:solidFill>
                <a:latin typeface="NTFPreCursivefk" panose="03000400000000000000" pitchFamily="66" charset="0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2"/>
                </a:solidFill>
                <a:latin typeface="NTFPreCursivefk" panose="03000400000000000000" pitchFamily="66" charset="0"/>
                <a:ea typeface="+mj-ea"/>
                <a:cs typeface="+mj-cs"/>
              </a:rPr>
            </a:br>
            <a:r>
              <a:rPr lang="en-US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Say the sound and read the word</a:t>
            </a:r>
            <a:br>
              <a:rPr lang="en-US" sz="2800" dirty="0">
                <a:solidFill>
                  <a:schemeClr val="tx2"/>
                </a:solidFill>
                <a:latin typeface="NTFPreCursivefk" panose="03000400000000000000" pitchFamily="66" charset="0"/>
              </a:rPr>
            </a:br>
            <a:br>
              <a:rPr lang="en-US" sz="2800" dirty="0">
                <a:solidFill>
                  <a:schemeClr val="tx2"/>
                </a:solidFill>
                <a:latin typeface="NTFPreCursivefk" panose="03000400000000000000" pitchFamily="66" charset="0"/>
              </a:rPr>
            </a:br>
            <a:r>
              <a:rPr lang="en-US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In this word this letter/digraph/trigraph  represents the …. sound. </a:t>
            </a:r>
            <a:br>
              <a:rPr lang="en-US" sz="2800" dirty="0">
                <a:solidFill>
                  <a:schemeClr val="tx2"/>
                </a:solidFill>
                <a:latin typeface="NTFPreCursivefk" panose="03000400000000000000" pitchFamily="66" charset="0"/>
              </a:rPr>
            </a:br>
            <a:br>
              <a:rPr lang="en-US" sz="2800" dirty="0">
                <a:solidFill>
                  <a:schemeClr val="tx2"/>
                </a:solidFill>
                <a:latin typeface="NTFPreCursivefk" panose="03000400000000000000" pitchFamily="66" charset="0"/>
              </a:rPr>
            </a:br>
            <a:r>
              <a:rPr lang="en-US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That can represent the sound ….. but in this word is represents the sound ….. </a:t>
            </a:r>
            <a:br>
              <a:rPr lang="en-US" sz="2800" dirty="0">
                <a:solidFill>
                  <a:schemeClr val="tx2"/>
                </a:solidFill>
                <a:latin typeface="NTFPreCursivefk" panose="03000400000000000000" pitchFamily="66" charset="0"/>
              </a:rPr>
            </a:br>
            <a:endParaRPr lang="en-US" sz="2800" dirty="0">
              <a:solidFill>
                <a:schemeClr val="tx2"/>
              </a:solidFill>
              <a:latin typeface="NTFPreCursivefk" panose="03000400000000000000" pitchFamily="66" charset="0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tx2"/>
              </a:solidFill>
              <a:latin typeface="NTFPreCursivefk" panose="03000400000000000000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359848" y="4146310"/>
            <a:ext cx="25532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E9031C-448C-853B-1091-65CC93825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902" r="13902"/>
          <a:stretch/>
        </p:blipFill>
        <p:spPr>
          <a:xfrm>
            <a:off x="7957569" y="1067183"/>
            <a:ext cx="1019979" cy="14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6D899-5807-48DD-AFE8-CB54DE05F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7446A5-5755-4786-AB96-2F6093647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3523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D56BC1-95D7-49E8-9614-B65997844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1CE30-8B3C-4193-9366-0C0D7A1E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906"/>
            <a:ext cx="8922866" cy="3171424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10A2754-AD8E-B460-6340-8DB91C5F8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764704"/>
            <a:ext cx="9484777" cy="50462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63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" y="0"/>
            <a:ext cx="99057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611" y="0"/>
            <a:ext cx="4588166" cy="6483075"/>
            <a:chOff x="-19221" y="0"/>
            <a:chExt cx="5646974" cy="648307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2053641"/>
            <a:ext cx="2981193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>
                <a:solidFill>
                  <a:schemeClr val="tx2"/>
                </a:solidFill>
                <a:latin typeface="NTFPreCursivefk" panose="03000400000000000000" pitchFamily="66" charset="0"/>
              </a:rPr>
              <a:t>Writing at Home With Your Child</a:t>
            </a:r>
            <a:endParaRPr lang="en-US" sz="4800" kern="1200" dirty="0">
              <a:solidFill>
                <a:schemeClr val="tx2"/>
              </a:solidFill>
              <a:latin typeface="NTFPreCursivefk" panose="0300040000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3E9EB-7721-B049-9CA7-4BEEC4E11AE3}"/>
              </a:ext>
            </a:extLst>
          </p:cNvPr>
          <p:cNvSpPr txBox="1"/>
          <p:nvPr/>
        </p:nvSpPr>
        <p:spPr>
          <a:xfrm>
            <a:off x="4948591" y="801866"/>
            <a:ext cx="4311193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Correct pencil grip where possible. 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Model sound formation if you notice mistakes.</a:t>
            </a: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Avoid letter names.</a:t>
            </a: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A child needs to be able to say the sentence before they write it- counting the number of words, check punctuation, reread sentence when finished. </a:t>
            </a: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Check which part of the word/sentence the child is struggling with. </a:t>
            </a: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11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5752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4811" y="-8167"/>
            <a:ext cx="3927681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16B2DA-25BD-283C-333D-7A250D2F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88" y="548681"/>
            <a:ext cx="5949196" cy="227993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tx2"/>
                </a:solidFill>
                <a:latin typeface="NTFPreCursivefk" panose="03000400000000000000" pitchFamily="66" charset="0"/>
              </a:rPr>
              <a:t>Key Phrases to Support Writing</a:t>
            </a:r>
            <a:endParaRPr lang="en-GB" sz="3200" b="1" u="sng" dirty="0">
              <a:solidFill>
                <a:schemeClr val="tx2"/>
              </a:solidFill>
              <a:latin typeface="NTFPreCursivefk" panose="03000400000000000000" pitchFamily="66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7F9BD6-2304-10B2-47A7-47390B72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633" y="2060848"/>
            <a:ext cx="6408712" cy="43174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br>
              <a:rPr lang="en-US" sz="2800" kern="1200" dirty="0">
                <a:solidFill>
                  <a:schemeClr val="tx2"/>
                </a:solidFill>
                <a:latin typeface="NTFPreCursivefk" panose="03000400000000000000" pitchFamily="66" charset="0"/>
                <a:ea typeface="+mj-ea"/>
                <a:cs typeface="+mj-cs"/>
              </a:rPr>
            </a:br>
            <a:br>
              <a:rPr lang="en-US" sz="2800" dirty="0">
                <a:solidFill>
                  <a:schemeClr val="tx2"/>
                </a:solidFill>
                <a:latin typeface="NTFPreCursivefk" panose="03000400000000000000" pitchFamily="66" charset="0"/>
              </a:rPr>
            </a:br>
            <a:endParaRPr lang="en-US" sz="2800" dirty="0">
              <a:solidFill>
                <a:schemeClr val="tx2"/>
              </a:solidFill>
              <a:latin typeface="NTFPreCursivefk" panose="03000400000000000000" pitchFamily="66" charset="0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tx2"/>
              </a:solidFill>
              <a:latin typeface="NTFPreCursivefk" panose="03000400000000000000" pitchFamily="6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359848" y="4146310"/>
            <a:ext cx="25532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8754E8-63EF-49F6-B2C1-4F175E628BAC}"/>
              </a:ext>
            </a:extLst>
          </p:cNvPr>
          <p:cNvSpPr txBox="1"/>
          <p:nvPr/>
        </p:nvSpPr>
        <p:spPr>
          <a:xfrm>
            <a:off x="848544" y="2237710"/>
            <a:ext cx="77768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NTFPreCursivefk" panose="03000400000000000000" pitchFamily="66" charset="0"/>
                <a:cs typeface="Segoe UI"/>
              </a:rPr>
              <a:t>​</a:t>
            </a:r>
          </a:p>
          <a:p>
            <a:pPr marL="228600" indent="-228600">
              <a:buChar char="•"/>
            </a:pPr>
            <a:r>
              <a:rPr lang="en-US" sz="3200" dirty="0">
                <a:solidFill>
                  <a:schemeClr val="tx2"/>
                </a:solidFill>
                <a:latin typeface="NTFPreCursivefk" panose="03000400000000000000" pitchFamily="66" charset="0"/>
                <a:cs typeface="Arial"/>
              </a:rPr>
              <a:t>Say the sounds and write the word​</a:t>
            </a:r>
          </a:p>
          <a:p>
            <a:pPr marL="228600" indent="-228600">
              <a:buChar char="•"/>
            </a:pPr>
            <a:endParaRPr lang="en-US" sz="3200" dirty="0">
              <a:solidFill>
                <a:schemeClr val="tx2"/>
              </a:solidFill>
              <a:latin typeface="NTFPreCursivefk" panose="03000400000000000000" pitchFamily="66" charset="0"/>
              <a:cs typeface="Arial"/>
            </a:endParaRPr>
          </a:p>
          <a:p>
            <a:pPr marL="228600" indent="-228600">
              <a:buFontTx/>
              <a:buChar char="•"/>
            </a:pPr>
            <a:r>
              <a:rPr lang="en-US" sz="3200" dirty="0">
                <a:solidFill>
                  <a:schemeClr val="tx2"/>
                </a:solidFill>
                <a:latin typeface="NTFPreCursivefk" panose="03000400000000000000" pitchFamily="66" charset="0"/>
                <a:cs typeface="Arial"/>
              </a:rPr>
              <a:t>Which part of the spelling are you finding difficult?​</a:t>
            </a:r>
          </a:p>
          <a:p>
            <a:endParaRPr lang="en-US" sz="3200" dirty="0">
              <a:solidFill>
                <a:schemeClr val="tx2"/>
              </a:solidFill>
              <a:latin typeface="NTFPreCursivefk" panose="03000400000000000000" pitchFamily="66" charset="0"/>
              <a:cs typeface="Arial"/>
            </a:endParaRPr>
          </a:p>
          <a:p>
            <a:pPr marL="228600" indent="-228600">
              <a:buChar char="•"/>
            </a:pPr>
            <a:r>
              <a:rPr lang="en-US" sz="3200" dirty="0">
                <a:solidFill>
                  <a:schemeClr val="tx2"/>
                </a:solidFill>
                <a:latin typeface="NTFPreCursivefk" panose="03000400000000000000" pitchFamily="66" charset="0"/>
                <a:cs typeface="Arial"/>
              </a:rPr>
              <a:t>We spell _________ like this.​ (write the sound for the child to see)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23537-C2DD-6575-589E-8AB722581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902" r="13902"/>
          <a:stretch/>
        </p:blipFill>
        <p:spPr>
          <a:xfrm>
            <a:off x="7957569" y="1067183"/>
            <a:ext cx="1019979" cy="14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3523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565" y="729175"/>
            <a:ext cx="9018223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72" y="905011"/>
            <a:ext cx="2949013" cy="18891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3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Useful Links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472" y="2965592"/>
            <a:ext cx="2949013" cy="298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https://www.udemy.com/course/help-your-child-to-read-and-write/</a:t>
            </a: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 Udemy </a:t>
            </a:r>
            <a:r>
              <a:rPr lang="en-US" sz="2400" dirty="0" err="1">
                <a:solidFill>
                  <a:schemeClr val="tx2"/>
                </a:solidFill>
                <a:latin typeface="NTFPreCursivefk" panose="03000400000000000000" pitchFamily="66" charset="0"/>
              </a:rPr>
              <a:t>SoundsWrite</a:t>
            </a: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 Course (free!)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NTFPreCursivefk" panose="03000400000000000000" pitchFamily="66" charset="0"/>
              </a:rPr>
              <a:t>SoundsWrite</a:t>
            </a: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 App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310" y="1563843"/>
            <a:ext cx="4962072" cy="37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3523" cy="686238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123" y="1110000"/>
            <a:ext cx="8284039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608" y="1374144"/>
            <a:ext cx="6656685" cy="2057046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GB" sz="2800" b="1" u="sng" dirty="0">
                <a:solidFill>
                  <a:schemeClr val="tx2"/>
                </a:solidFill>
                <a:latin typeface="NTFPreCursivefk" panose="03000400000000000000" pitchFamily="66" charset="0"/>
              </a:rPr>
              <a:t>What does a child need to know: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Letters are symbols that represent sounds. 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A sound can be spelled by 1,2,3 or 4 letters.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d</a:t>
            </a:r>
            <a:r>
              <a:rPr lang="en-GB" sz="2000" u="sng" dirty="0">
                <a:solidFill>
                  <a:schemeClr val="tx2"/>
                </a:solidFill>
                <a:latin typeface="NTFPreCursivefk" panose="03000400000000000000" pitchFamily="66" charset="0"/>
              </a:rPr>
              <a:t>o</a:t>
            </a: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g    str</a:t>
            </a:r>
            <a:r>
              <a:rPr lang="en-GB" sz="2000" u="sng" dirty="0">
                <a:solidFill>
                  <a:schemeClr val="tx2"/>
                </a:solidFill>
                <a:latin typeface="NTFPreCursivefk" panose="03000400000000000000" pitchFamily="66" charset="0"/>
              </a:rPr>
              <a:t>ee</a:t>
            </a: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t    n</a:t>
            </a:r>
            <a:r>
              <a:rPr lang="en-GB" sz="2000" u="sng" dirty="0">
                <a:solidFill>
                  <a:schemeClr val="tx2"/>
                </a:solidFill>
                <a:latin typeface="NTFPreCursivefk" panose="03000400000000000000" pitchFamily="66" charset="0"/>
              </a:rPr>
              <a:t>igh</a:t>
            </a: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t    d</a:t>
            </a:r>
            <a:r>
              <a:rPr lang="en-GB" sz="2000" u="sng" dirty="0">
                <a:solidFill>
                  <a:schemeClr val="tx2"/>
                </a:solidFill>
                <a:latin typeface="NTFPreCursivefk" panose="03000400000000000000" pitchFamily="66" charset="0"/>
              </a:rPr>
              <a:t>ough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GB" sz="20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2 letters 1 sound are called a digraph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3 letters 1 sound are called a trigraph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GB" sz="20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-The same sound can be spelled in different ways.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rain  break  gate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GB" sz="20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sz="2000" dirty="0" err="1">
                <a:solidFill>
                  <a:schemeClr val="tx2"/>
                </a:solidFill>
                <a:latin typeface="NTFPreCursivefk" panose="03000400000000000000" pitchFamily="66" charset="0"/>
              </a:rPr>
              <a:t>a_e</a:t>
            </a:r>
            <a:r>
              <a:rPr lang="en-GB" sz="2000" dirty="0">
                <a:solidFill>
                  <a:schemeClr val="tx2"/>
                </a:solidFill>
                <a:latin typeface="NTFPreCursivefk" panose="03000400000000000000" pitchFamily="66" charset="0"/>
              </a:rPr>
              <a:t> is called a split digraph</a:t>
            </a:r>
          </a:p>
        </p:txBody>
      </p:sp>
    </p:spTree>
    <p:extLst>
      <p:ext uri="{BB962C8B-B14F-4D97-AF65-F5344CB8AC3E}">
        <p14:creationId xmlns:p14="http://schemas.microsoft.com/office/powerpoint/2010/main" val="165110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" y="0"/>
            <a:ext cx="99057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802955"/>
            <a:ext cx="3872643" cy="1454051"/>
          </a:xfrm>
        </p:spPr>
        <p:txBody>
          <a:bodyPr>
            <a:normAutofit/>
          </a:bodyPr>
          <a:lstStyle/>
          <a:p>
            <a:r>
              <a:rPr lang="en-GB" sz="3200" u="sng">
                <a:solidFill>
                  <a:schemeClr val="tx2"/>
                </a:solidFill>
                <a:latin typeface="NTFPreCursivefk" panose="03000400000000000000" pitchFamily="66" charset="0"/>
              </a:rPr>
              <a:t>Pure sounds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7620" y="1920465"/>
            <a:ext cx="3872333" cy="33534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It is so important that the children know the pure sounds. </a:t>
            </a: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  <a:ea typeface="Roboto"/>
                <a:cs typeface="Calibri"/>
              </a:rPr>
              <a:t> a b c d e f g h </a:t>
            </a:r>
            <a:r>
              <a:rPr lang="en-GB" sz="2800" dirty="0" err="1">
                <a:solidFill>
                  <a:schemeClr val="tx2"/>
                </a:solidFill>
                <a:latin typeface="NTFPreCursivefk" panose="03000400000000000000" pitchFamily="66" charset="0"/>
                <a:ea typeface="Roboto"/>
                <a:cs typeface="Calibri"/>
              </a:rPr>
              <a:t>i</a:t>
            </a: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  <a:ea typeface="Roboto"/>
                <a:cs typeface="Calibri"/>
              </a:rPr>
              <a:t> j k l m n o p q r s t u v w x y z </a:t>
            </a: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ng </a:t>
            </a:r>
            <a:r>
              <a:rPr lang="en-GB" sz="2800" dirty="0" err="1">
                <a:solidFill>
                  <a:schemeClr val="tx2"/>
                </a:solidFill>
                <a:latin typeface="NTFPreCursivefk" panose="03000400000000000000" pitchFamily="66" charset="0"/>
              </a:rPr>
              <a:t>ch</a:t>
            </a: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NTFPreCursivefk" panose="03000400000000000000" pitchFamily="66" charset="0"/>
              </a:rPr>
              <a:t>th</a:t>
            </a: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NTFPreCursivefk" panose="03000400000000000000" pitchFamily="66" charset="0"/>
              </a:rPr>
              <a:t>qu</a:t>
            </a: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 </a:t>
            </a:r>
            <a:r>
              <a:rPr lang="en-GB" sz="2800" dirty="0" err="1">
                <a:solidFill>
                  <a:schemeClr val="tx2"/>
                </a:solidFill>
                <a:latin typeface="NTFPreCursivefk" panose="03000400000000000000" pitchFamily="66" charset="0"/>
              </a:rPr>
              <a:t>sh</a:t>
            </a: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 ck ff </a:t>
            </a:r>
            <a:r>
              <a:rPr lang="en-GB" sz="2800" dirty="0" err="1">
                <a:solidFill>
                  <a:schemeClr val="tx2"/>
                </a:solidFill>
                <a:latin typeface="NTFPreCursivefk" panose="03000400000000000000" pitchFamily="66" charset="0"/>
              </a:rPr>
              <a:t>ll</a:t>
            </a: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7320" y="-16714"/>
            <a:ext cx="5178680" cy="6874714"/>
            <a:chOff x="5818240" y="-1"/>
            <a:chExt cx="6373761" cy="687471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C785F12-EF9E-4FAA-61A8-39F31BE56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795" r="23795"/>
          <a:stretch/>
        </p:blipFill>
        <p:spPr>
          <a:xfrm>
            <a:off x="6263068" y="2172993"/>
            <a:ext cx="3365564" cy="34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0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3523" cy="68623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565" y="729175"/>
            <a:ext cx="9018223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075" y="905011"/>
            <a:ext cx="2113205" cy="1011821"/>
          </a:xfrm>
        </p:spPr>
        <p:txBody>
          <a:bodyPr anchor="b">
            <a:normAutofit/>
          </a:bodyPr>
          <a:lstStyle/>
          <a:p>
            <a:r>
              <a:rPr lang="en-GB" sz="4300" u="sng" dirty="0">
                <a:solidFill>
                  <a:schemeClr val="tx2"/>
                </a:solidFill>
                <a:latin typeface="NTFPreCursivefk" panose="03000400000000000000" pitchFamily="66" charset="0"/>
              </a:rPr>
              <a:t>Skills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5C3A8-B018-68C6-2549-8C2B1BB44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902" r="13902"/>
          <a:stretch/>
        </p:blipFill>
        <p:spPr>
          <a:xfrm>
            <a:off x="981338" y="895610"/>
            <a:ext cx="3651667" cy="50580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1" y="2092668"/>
            <a:ext cx="4135904" cy="38603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Char char="-"/>
            </a:pPr>
            <a:r>
              <a:rPr lang="en-GB" sz="2800" b="1" dirty="0">
                <a:solidFill>
                  <a:schemeClr val="tx2"/>
                </a:solidFill>
                <a:latin typeface="NTFPreCursivefk" panose="03000400000000000000" pitchFamily="66" charset="0"/>
              </a:rPr>
              <a:t>Blending</a:t>
            </a: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 pushes the sounds together to build a word. </a:t>
            </a:r>
          </a:p>
          <a:p>
            <a:pPr>
              <a:buFontTx/>
              <a:buChar char="-"/>
            </a:pPr>
            <a:r>
              <a:rPr lang="en-GB" sz="2800" b="1" dirty="0">
                <a:solidFill>
                  <a:schemeClr val="tx2"/>
                </a:solidFill>
                <a:latin typeface="NTFPreCursivefk" panose="03000400000000000000" pitchFamily="66" charset="0"/>
              </a:rPr>
              <a:t>Segmenting</a:t>
            </a: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 is the ability to pull sounds apart. </a:t>
            </a:r>
          </a:p>
          <a:p>
            <a:pPr>
              <a:buFontTx/>
              <a:buChar char="-"/>
            </a:pPr>
            <a:r>
              <a:rPr lang="en-GB" sz="2800" b="1" dirty="0">
                <a:solidFill>
                  <a:schemeClr val="tx2"/>
                </a:solidFill>
                <a:latin typeface="NTFPreCursivefk" panose="03000400000000000000" pitchFamily="66" charset="0"/>
              </a:rPr>
              <a:t>Phoneme</a:t>
            </a:r>
            <a:r>
              <a:rPr lang="en-GB" sz="2800" dirty="0">
                <a:solidFill>
                  <a:schemeClr val="tx2"/>
                </a:solidFill>
                <a:latin typeface="NTFPreCursivefk" panose="03000400000000000000" pitchFamily="66" charset="0"/>
              </a:rPr>
              <a:t> manipulation is the ability to isolate sounds within a word and explore how they are represented. </a:t>
            </a:r>
          </a:p>
        </p:txBody>
      </p:sp>
    </p:spTree>
    <p:extLst>
      <p:ext uri="{BB962C8B-B14F-4D97-AF65-F5344CB8AC3E}">
        <p14:creationId xmlns:p14="http://schemas.microsoft.com/office/powerpoint/2010/main" val="348242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6D899-5807-48DD-AFE8-CB54DE05F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7446A5-5755-4786-AB96-2F6093647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3523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D56BC1-95D7-49E8-9614-B65997844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1CE30-8B3C-4193-9366-0C0D7A1E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906"/>
            <a:ext cx="8922866" cy="3171424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522" y="2098071"/>
            <a:ext cx="3084123" cy="2664663"/>
          </a:xfrm>
        </p:spPr>
        <p:txBody>
          <a:bodyPr anchor="ctr">
            <a:normAutofit/>
          </a:bodyPr>
          <a:lstStyle/>
          <a:p>
            <a:r>
              <a:rPr lang="en-GB" sz="6000" u="sng" dirty="0">
                <a:solidFill>
                  <a:schemeClr val="tx2"/>
                </a:solidFill>
                <a:latin typeface="NTFPreCursivefk" panose="03000400000000000000" pitchFamily="66" charset="0"/>
              </a:rPr>
              <a:t>Everyday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074" y="2098070"/>
            <a:ext cx="4532681" cy="2664662"/>
          </a:xfrm>
        </p:spPr>
        <p:txBody>
          <a:bodyPr anchor="ctr"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GB" sz="3300" dirty="0">
                <a:solidFill>
                  <a:schemeClr val="tx2"/>
                </a:solidFill>
                <a:latin typeface="NTFPreCursivefk" panose="03000400000000000000" pitchFamily="66" charset="0"/>
              </a:rPr>
              <a:t>Every word is decodable. In our programme we have no ‘tricky’ words or ‘magic’ letters. </a:t>
            </a:r>
          </a:p>
          <a:p>
            <a:pPr>
              <a:buFontTx/>
              <a:buChar char="-"/>
            </a:pPr>
            <a:endParaRPr lang="en-GB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0" indent="0">
              <a:buNone/>
            </a:pPr>
            <a:r>
              <a:rPr lang="en-GB" sz="3000" dirty="0">
                <a:solidFill>
                  <a:schemeClr val="tx2"/>
                </a:solidFill>
                <a:latin typeface="NTFPreCursivefk" panose="03000400000000000000" pitchFamily="66" charset="0"/>
              </a:rPr>
              <a:t>In the word _______ this sound is _____.</a:t>
            </a:r>
          </a:p>
          <a:p>
            <a:pPr marL="0" indent="0">
              <a:buNone/>
            </a:pPr>
            <a:r>
              <a:rPr lang="en-GB" sz="3000" dirty="0" err="1">
                <a:solidFill>
                  <a:schemeClr val="tx2"/>
                </a:solidFill>
                <a:latin typeface="NTFPreCursivefk" panose="03000400000000000000" pitchFamily="66" charset="0"/>
              </a:rPr>
              <a:t>eg</a:t>
            </a:r>
            <a:r>
              <a:rPr lang="en-GB" sz="3000" dirty="0">
                <a:solidFill>
                  <a:schemeClr val="tx2"/>
                </a:solidFill>
                <a:latin typeface="NTFPreCursivefk" panose="03000400000000000000" pitchFamily="66" charset="0"/>
              </a:rPr>
              <a:t> the, knock, wash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 </a:t>
            </a:r>
          </a:p>
          <a:p>
            <a:pPr>
              <a:buFontTx/>
              <a:buChar char="-"/>
            </a:pPr>
            <a:endParaRPr lang="en-GB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" y="0"/>
            <a:ext cx="99057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802955"/>
            <a:ext cx="3872643" cy="1454051"/>
          </a:xfrm>
        </p:spPr>
        <p:txBody>
          <a:bodyPr>
            <a:normAutofit/>
          </a:bodyPr>
          <a:lstStyle/>
          <a:p>
            <a:r>
              <a:rPr lang="en-GB" sz="3200" u="sng">
                <a:solidFill>
                  <a:schemeClr val="tx2"/>
                </a:solidFill>
                <a:latin typeface="NTFPreCursivefk" panose="03000400000000000000" pitchFamily="66" charset="0"/>
              </a:rPr>
              <a:t>Three Pillars of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20" y="2060848"/>
            <a:ext cx="3872333" cy="335347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NTFPreCursivefk" panose="03000400000000000000" pitchFamily="66" charset="0"/>
              </a:rPr>
              <a:t> </a:t>
            </a:r>
          </a:p>
          <a:p>
            <a:pPr>
              <a:buFontTx/>
              <a:buChar char="-"/>
            </a:pPr>
            <a:r>
              <a:rPr lang="en-GB" dirty="0">
                <a:solidFill>
                  <a:schemeClr val="tx2"/>
                </a:solidFill>
                <a:latin typeface="NTFPreCursivefk" panose="03000400000000000000" pitchFamily="66" charset="0"/>
              </a:rPr>
              <a:t>Love of Reading</a:t>
            </a: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tx2"/>
                </a:solidFill>
                <a:latin typeface="NTFPreCursivefk" panose="03000400000000000000" pitchFamily="66" charset="0"/>
              </a:rPr>
              <a:t>Decoding </a:t>
            </a: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tx2"/>
                </a:solidFill>
                <a:latin typeface="NTFPreCursivefk" panose="03000400000000000000" pitchFamily="66" charset="0"/>
              </a:rPr>
              <a:t>Language Acquisition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7320" y="-16714"/>
            <a:ext cx="5178680" cy="6874714"/>
            <a:chOff x="5818240" y="-1"/>
            <a:chExt cx="6373761" cy="687471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4481801-BDF0-CBFC-D6B7-728B6EE73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8" r="27603" b="1"/>
          <a:stretch/>
        </p:blipFill>
        <p:spPr>
          <a:xfrm>
            <a:off x="6263068" y="2175446"/>
            <a:ext cx="3365564" cy="34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7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" y="0"/>
            <a:ext cx="99057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611" y="0"/>
            <a:ext cx="4588166" cy="6483075"/>
            <a:chOff x="-19221" y="0"/>
            <a:chExt cx="5646974" cy="648307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2053641"/>
            <a:ext cx="2981193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kern="1200" dirty="0">
                <a:solidFill>
                  <a:schemeClr val="tx2"/>
                </a:solidFill>
                <a:latin typeface="NTFPreCursivefk" panose="03000400000000000000" pitchFamily="66" charset="0"/>
              </a:rPr>
              <a:t>Reading at home with your child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3E9EB-7721-B049-9CA7-4BEEC4E11AE3}"/>
              </a:ext>
            </a:extLst>
          </p:cNvPr>
          <p:cNvSpPr txBox="1"/>
          <p:nvPr/>
        </p:nvSpPr>
        <p:spPr>
          <a:xfrm>
            <a:off x="4948591" y="801866"/>
            <a:ext cx="4311193" cy="52306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Gestures are vital for success when reading.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Key phrases including ‘say the sounds and read the word’ keep children focused.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Pronunciation of the sounds must be pure to enable blending.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NTFPreCursivefk" panose="03000400000000000000" pitchFamily="66" charset="0"/>
              </a:rPr>
              <a:t>Listen for the error that your child is making allows you as the adult to be specific in your support.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NTFPreCursivefk" panose="03000400000000000000" pitchFamily="66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NTF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" y="0"/>
            <a:ext cx="99057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611" y="0"/>
            <a:ext cx="4588166" cy="6483075"/>
            <a:chOff x="-19221" y="0"/>
            <a:chExt cx="5646974" cy="648307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2053641"/>
            <a:ext cx="2981193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kern="1200" dirty="0">
                <a:solidFill>
                  <a:schemeClr val="tx2"/>
                </a:solidFill>
                <a:latin typeface="NTFPreCursivefk" panose="03000400000000000000" pitchFamily="66" charset="0"/>
              </a:rPr>
              <a:t>Reading at home with your child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BABD1D4-B0E1-9535-553B-E94722387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88" y="44624"/>
            <a:ext cx="4992316" cy="66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9057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" y="0"/>
            <a:ext cx="99057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611" y="0"/>
            <a:ext cx="4588166" cy="6483075"/>
            <a:chOff x="-19221" y="0"/>
            <a:chExt cx="5646974" cy="648307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2053641"/>
            <a:ext cx="2981193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kern="1200" dirty="0">
                <a:solidFill>
                  <a:schemeClr val="tx2"/>
                </a:solidFill>
                <a:latin typeface="NTFPreCursivefk" panose="03000400000000000000" pitchFamily="66" charset="0"/>
              </a:rPr>
              <a:t>Reading at home with your child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D01AB-3887-440D-B57A-E94DB0C9C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338" y="-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94cdff-63dd-408e-a87e-ddbcdebc9909" xsi:nil="true"/>
    <lcf76f155ced4ddcb4097134ff3c332f xmlns="be2119ce-d3ce-4436-9f99-8d171687d0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F3E95DBCF7C4897FDB926B2AA904B" ma:contentTypeVersion="14" ma:contentTypeDescription="Create a new document." ma:contentTypeScope="" ma:versionID="58bde3a5977565f2f41de39ece35ebe9">
  <xsd:schema xmlns:xsd="http://www.w3.org/2001/XMLSchema" xmlns:xs="http://www.w3.org/2001/XMLSchema" xmlns:p="http://schemas.microsoft.com/office/2006/metadata/properties" xmlns:ns2="be2119ce-d3ce-4436-9f99-8d171687d029" xmlns:ns3="f994cdff-63dd-408e-a87e-ddbcdebc9909" targetNamespace="http://schemas.microsoft.com/office/2006/metadata/properties" ma:root="true" ma:fieldsID="17767193ccf173f6c5657a92f68a5f7b" ns2:_="" ns3:_="">
    <xsd:import namespace="be2119ce-d3ce-4436-9f99-8d171687d029"/>
    <xsd:import namespace="f994cdff-63dd-408e-a87e-ddbcdebc99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119ce-d3ce-4436-9f99-8d171687d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e8d442-306a-4cdc-8202-66cff341c0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cdff-63dd-408e-a87e-ddbcdebc990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d45056c-17d9-4e91-8090-78229001faf7}" ma:internalName="TaxCatchAll" ma:showField="CatchAllData" ma:web="f994cdff-63dd-408e-a87e-ddbcdebc99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91615-D8A2-47A4-9445-4B005E0874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6E5AD3-1012-4AEE-87CF-A60DDEBCF7C5}">
  <ds:schemaRefs>
    <ds:schemaRef ds:uri="be2119ce-d3ce-4436-9f99-8d171687d029"/>
    <ds:schemaRef ds:uri="f994cdff-63dd-408e-a87e-ddbcdebc990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6CC9B0-343A-4AE6-861A-3D24FA5E65ED}">
  <ds:schemaRefs>
    <ds:schemaRef ds:uri="be2119ce-d3ce-4436-9f99-8d171687d029"/>
    <ds:schemaRef ds:uri="f994cdff-63dd-408e-a87e-ddbcdebc99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724</Words>
  <Application>Microsoft Office PowerPoint</Application>
  <PresentationFormat>A4 Paper (210x297 mm)</PresentationFormat>
  <Paragraphs>113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NTFPreCursivefk</vt:lpstr>
      <vt:lpstr>Office Theme</vt:lpstr>
      <vt:lpstr>What is phonics and why is it important? </vt:lpstr>
      <vt:lpstr>PowerPoint Presentation</vt:lpstr>
      <vt:lpstr>Pure sounds</vt:lpstr>
      <vt:lpstr>Skills </vt:lpstr>
      <vt:lpstr>Everyday words</vt:lpstr>
      <vt:lpstr>Three Pillars of Reading</vt:lpstr>
      <vt:lpstr>Reading at home with your child</vt:lpstr>
      <vt:lpstr>Reading at home with your child</vt:lpstr>
      <vt:lpstr>Reading at home with your child</vt:lpstr>
      <vt:lpstr>Key Phrases to Support Reading</vt:lpstr>
      <vt:lpstr>PowerPoint Presentation</vt:lpstr>
      <vt:lpstr>Writing at Home With Your Child</vt:lpstr>
      <vt:lpstr>Key Phrases to Support Writing</vt:lpstr>
      <vt:lpstr>Useful Links</vt:lpstr>
    </vt:vector>
  </TitlesOfParts>
  <Company>Wandsworth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Rebekah Goodrem</dc:creator>
  <cp:lastModifiedBy>Rebecca Fry</cp:lastModifiedBy>
  <cp:revision>27</cp:revision>
  <cp:lastPrinted>2016-10-11T12:07:17Z</cp:lastPrinted>
  <dcterms:created xsi:type="dcterms:W3CDTF">2015-10-06T12:14:49Z</dcterms:created>
  <dcterms:modified xsi:type="dcterms:W3CDTF">2023-12-05T08:05:19Z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0x010100C9CF3E95DBCF7C4897FDB926B2AA904B</vt:lpwstr>
  </property>
  <property fmtid="{D5CDD505-2E9C-101B-9397-08002B2CF9AE}" pid="3" name="MediaServiceImageTags">
    <vt:lpwstr/>
  </property>
</Properties>
</file>