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4" r:id="rId2"/>
    <p:sldId id="268" r:id="rId3"/>
    <p:sldId id="269" r:id="rId4"/>
    <p:sldId id="263" r:id="rId5"/>
    <p:sldId id="272" r:id="rId6"/>
    <p:sldId id="278" r:id="rId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845C9-A015-4A1D-9726-082F81E83EBE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2732-E71D-4C8A-AD7A-0FEE6195EC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05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58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48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0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1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30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0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0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04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15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7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22C71-A4D0-494D-B611-C9AAA6595BE6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8FD77-A9B1-4E21-A48B-46861C210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3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964"/>
            <a:ext cx="12072938" cy="2387600"/>
          </a:xfrm>
        </p:spPr>
        <p:txBody>
          <a:bodyPr>
            <a:noAutofit/>
          </a:bodyPr>
          <a:lstStyle/>
          <a:p>
            <a:pPr algn="l"/>
            <a:r>
              <a:rPr lang="en-GB" sz="13000" dirty="0" smtClean="0">
                <a:latin typeface="NTPreCursivefk" panose="03000400000000000000" pitchFamily="66" charset="0"/>
              </a:rPr>
              <a:t/>
            </a:r>
            <a:br>
              <a:rPr lang="en-GB" sz="13000" dirty="0" smtClean="0">
                <a:latin typeface="NTPreCursivefk" panose="03000400000000000000" pitchFamily="66" charset="0"/>
              </a:rPr>
            </a:br>
            <a:endParaRPr lang="en-GB" sz="13000" dirty="0">
              <a:latin typeface="NTPreCursivefk" panose="03000400000000000000" pitchFamily="66" charset="0"/>
            </a:endParaRPr>
          </a:p>
        </p:txBody>
      </p:sp>
      <p:pic>
        <p:nvPicPr>
          <p:cNvPr id="1026" name="Picture 2" descr="http://www.floreat.org.uk/wandsworth/wp-content/uploads/sites/3/2013/11/Floreat-Wandsworth-logo-retina-400x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242888"/>
            <a:ext cx="35433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-441554" y="2176434"/>
            <a:ext cx="4216979" cy="15375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3800" dirty="0">
              <a:latin typeface="NTPreCursivefk" panose="03000400000000000000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5083" y="4037267"/>
            <a:ext cx="60059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>
                <a:solidFill>
                  <a:schemeClr val="accent1">
                    <a:lumMod val="75000"/>
                  </a:schemeClr>
                </a:solidFill>
                <a:latin typeface="NTPreCursive" panose="03000400000000000000" pitchFamily="66" charset="0"/>
              </a:rPr>
              <a:t>Sounds</a:t>
            </a:r>
          </a:p>
          <a:p>
            <a:pPr algn="ctr"/>
            <a:endParaRPr lang="en-GB" sz="2400" dirty="0" smtClean="0">
              <a:latin typeface="NTPreCursive" panose="0300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8700" y="1867975"/>
            <a:ext cx="114871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Family Learning</a:t>
            </a:r>
            <a:endParaRPr lang="en-GB" sz="138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8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88" y="1610521"/>
            <a:ext cx="10886987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4000" u="sng" dirty="0" smtClean="0">
              <a:latin typeface="NTPreCursivefk" panose="03000400000000000000" pitchFamily="66" charset="0"/>
            </a:endParaRPr>
          </a:p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Letters </a:t>
            </a:r>
            <a:r>
              <a:rPr lang="en-GB" sz="4000" dirty="0">
                <a:latin typeface="NTPreCursivefk" panose="03000400000000000000" pitchFamily="66" charset="0"/>
              </a:rPr>
              <a:t>are symbols that represent sounds. </a:t>
            </a:r>
            <a:endParaRPr lang="en-GB" sz="4000" dirty="0" smtClean="0">
              <a:latin typeface="NTPreCursivefk" panose="03000400000000000000" pitchFamily="66" charset="0"/>
            </a:endParaRPr>
          </a:p>
          <a:p>
            <a:pPr>
              <a:buFontTx/>
              <a:buChar char="-"/>
            </a:pPr>
            <a:endParaRPr lang="en-GB" sz="4000" dirty="0">
              <a:latin typeface="NTPreCursivefk" panose="03000400000000000000" pitchFamily="66" charset="0"/>
            </a:endParaRPr>
          </a:p>
          <a:p>
            <a:pPr>
              <a:buFontTx/>
              <a:buChar char="-"/>
            </a:pPr>
            <a:r>
              <a:rPr lang="en-GB" sz="4000" dirty="0">
                <a:latin typeface="NTPreCursivefk" panose="03000400000000000000" pitchFamily="66" charset="0"/>
              </a:rPr>
              <a:t>A sound can be spelled by 1,2,3 or 4 letters. </a:t>
            </a:r>
          </a:p>
          <a:p>
            <a:pPr marL="0" indent="0" algn="ctr">
              <a:buNone/>
            </a:pPr>
            <a:r>
              <a:rPr lang="en-GB" sz="4000" dirty="0">
                <a:latin typeface="NTPreCursivefk" panose="03000400000000000000" pitchFamily="66" charset="0"/>
              </a:rPr>
              <a:t>d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o</a:t>
            </a:r>
            <a:r>
              <a:rPr lang="en-GB" sz="4000" dirty="0">
                <a:latin typeface="NTPreCursivefk" panose="03000400000000000000" pitchFamily="66" charset="0"/>
              </a:rPr>
              <a:t>g    str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ee</a:t>
            </a:r>
            <a:r>
              <a:rPr lang="en-GB" sz="4000" dirty="0">
                <a:latin typeface="NTPreCursivefk" panose="03000400000000000000" pitchFamily="66" charset="0"/>
              </a:rPr>
              <a:t>t    n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igh</a:t>
            </a:r>
            <a:r>
              <a:rPr lang="en-GB" sz="4000" dirty="0">
                <a:latin typeface="NTPreCursivefk" panose="03000400000000000000" pitchFamily="66" charset="0"/>
              </a:rPr>
              <a:t>t    d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ough</a:t>
            </a:r>
          </a:p>
          <a:p>
            <a:pPr marL="0" indent="0">
              <a:buNone/>
            </a:pPr>
            <a:r>
              <a:rPr lang="en-GB" sz="4000" i="1" dirty="0">
                <a:latin typeface="NTPreCursivefk" panose="03000400000000000000" pitchFamily="66" charset="0"/>
              </a:rPr>
              <a:t>-</a:t>
            </a:r>
            <a:r>
              <a:rPr lang="en-GB" sz="4000" dirty="0">
                <a:latin typeface="NTPreCursivefk" panose="03000400000000000000" pitchFamily="66" charset="0"/>
              </a:rPr>
              <a:t>The same sound can be spelled in different ways. </a:t>
            </a:r>
          </a:p>
          <a:p>
            <a:pPr marL="0" indent="0" algn="ctr">
              <a:buNone/>
            </a:pPr>
            <a:r>
              <a:rPr lang="en-GB" sz="4000" dirty="0">
                <a:latin typeface="NTPreCursivefk" panose="03000400000000000000" pitchFamily="66" charset="0"/>
              </a:rPr>
              <a:t>r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ai</a:t>
            </a:r>
            <a:r>
              <a:rPr lang="en-GB" sz="4000" dirty="0">
                <a:latin typeface="NTPreCursivefk" panose="03000400000000000000" pitchFamily="66" charset="0"/>
              </a:rPr>
              <a:t>n  br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ea</a:t>
            </a:r>
            <a:r>
              <a:rPr lang="en-GB" sz="4000" dirty="0">
                <a:latin typeface="NTPreCursivefk" panose="03000400000000000000" pitchFamily="66" charset="0"/>
              </a:rPr>
              <a:t>k  g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a</a:t>
            </a:r>
            <a:r>
              <a:rPr lang="en-GB" sz="4000" dirty="0">
                <a:latin typeface="NTPreCursivefk" panose="03000400000000000000" pitchFamily="66" charset="0"/>
              </a:rPr>
              <a:t>t</a:t>
            </a:r>
            <a:r>
              <a:rPr lang="en-GB" sz="4000" u="sng" dirty="0">
                <a:solidFill>
                  <a:srgbClr val="FF0000"/>
                </a:solidFill>
                <a:latin typeface="NTPreCursivefk" panose="03000400000000000000" pitchFamily="66" charset="0"/>
              </a:rPr>
              <a:t>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895" y="721877"/>
            <a:ext cx="10515600" cy="1325563"/>
          </a:xfrm>
        </p:spPr>
        <p:txBody>
          <a:bodyPr>
            <a:noAutofit/>
          </a:bodyPr>
          <a:lstStyle/>
          <a:p>
            <a:r>
              <a:rPr lang="en-GB" sz="6000" dirty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>What </a:t>
            </a:r>
            <a:r>
              <a:rPr lang="en-GB" sz="6000" dirty="0" smtClean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>your child needs </a:t>
            </a:r>
            <a:r>
              <a:rPr lang="en-GB" sz="6000" dirty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>to know: </a:t>
            </a:r>
            <a:r>
              <a:rPr lang="en-GB" sz="5400" b="1" dirty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/>
            </a:r>
            <a:br>
              <a:rPr lang="en-GB" sz="5400" b="1" dirty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</a:br>
            <a:endParaRPr lang="en-GB" sz="5400" dirty="0"/>
          </a:p>
        </p:txBody>
      </p:sp>
      <p:pic>
        <p:nvPicPr>
          <p:cNvPr id="1026" name="Picture 2" descr="Image result for letter magnet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8" t="9906" r="6172" b="10838"/>
          <a:stretch/>
        </p:blipFill>
        <p:spPr bwMode="auto">
          <a:xfrm>
            <a:off x="8993874" y="109181"/>
            <a:ext cx="3198125" cy="193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2"/>
            <a:ext cx="10515600" cy="1325563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  <a:ea typeface="+mn-ea"/>
                <a:cs typeface="+mn-cs"/>
              </a:rPr>
              <a:t>What sound skills are important ?</a:t>
            </a:r>
            <a:endParaRPr lang="en-GB" sz="6000" dirty="0">
              <a:solidFill>
                <a:schemeClr val="accent1">
                  <a:lumMod val="75000"/>
                </a:schemeClr>
              </a:solidFill>
              <a:latin typeface="NTPreCursivefk" panose="03000400000000000000" pitchFamily="66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739" y="2086002"/>
            <a:ext cx="89154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4800" dirty="0" smtClean="0">
                <a:latin typeface="NTPreCursivefk" panose="03000400000000000000" pitchFamily="66" charset="0"/>
              </a:rPr>
              <a:t> </a:t>
            </a: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Blending</a:t>
            </a:r>
            <a:r>
              <a:rPr lang="en-GB" sz="4000" dirty="0" smtClean="0">
                <a:latin typeface="NTPreCursivefk" panose="03000400000000000000" pitchFamily="66" charset="0"/>
              </a:rPr>
              <a:t> </a:t>
            </a:r>
            <a:r>
              <a:rPr lang="en-GB" sz="4000" dirty="0">
                <a:latin typeface="NTPreCursivefk" panose="03000400000000000000" pitchFamily="66" charset="0"/>
              </a:rPr>
              <a:t>is a skill that pushes the sounds together to build a word.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 </a:t>
            </a: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Segmenting</a:t>
            </a:r>
            <a:r>
              <a:rPr lang="en-GB" sz="4000" dirty="0" smtClean="0">
                <a:latin typeface="NTPreCursivefk" panose="03000400000000000000" pitchFamily="66" charset="0"/>
              </a:rPr>
              <a:t> </a:t>
            </a:r>
            <a:r>
              <a:rPr lang="en-GB" sz="4000" dirty="0">
                <a:latin typeface="NTPreCursivefk" panose="03000400000000000000" pitchFamily="66" charset="0"/>
              </a:rPr>
              <a:t>is the ability to pull sounds apart.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 </a:t>
            </a: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Phoneme </a:t>
            </a:r>
            <a:r>
              <a:rPr lang="en-GB" sz="4800" dirty="0">
                <a:solidFill>
                  <a:srgbClr val="FF0000"/>
                </a:solidFill>
                <a:latin typeface="NTPreCursivefk" panose="03000400000000000000" pitchFamily="66" charset="0"/>
              </a:rPr>
              <a:t>manipulation</a:t>
            </a:r>
            <a:r>
              <a:rPr lang="en-GB" sz="4800" dirty="0">
                <a:solidFill>
                  <a:srgbClr val="002060"/>
                </a:solidFill>
                <a:latin typeface="NTPreCursivefk" panose="03000400000000000000" pitchFamily="66" charset="0"/>
              </a:rPr>
              <a:t> </a:t>
            </a:r>
            <a:r>
              <a:rPr lang="en-GB" sz="4000" dirty="0">
                <a:latin typeface="NTPreCursivefk" panose="03000400000000000000" pitchFamily="66" charset="0"/>
              </a:rPr>
              <a:t>is the ability to insert sounds into and delete the sounds out of words. </a:t>
            </a:r>
          </a:p>
        </p:txBody>
      </p:sp>
      <p:pic>
        <p:nvPicPr>
          <p:cNvPr id="2050" name="Picture 2" descr="Image result for letter magnetic blend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222" r="256"/>
          <a:stretch/>
        </p:blipFill>
        <p:spPr bwMode="auto">
          <a:xfrm>
            <a:off x="9041510" y="286602"/>
            <a:ext cx="2948180" cy="285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5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605307" y="1980171"/>
            <a:ext cx="1144931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3800" dirty="0" smtClean="0">
                <a:solidFill>
                  <a:srgbClr val="0070C0"/>
                </a:solidFill>
                <a:latin typeface="NTPreCursivefk" panose="03000400000000000000" pitchFamily="66" charset="0"/>
              </a:rPr>
              <a:t>Saying the Sounds</a:t>
            </a:r>
            <a:endParaRPr lang="en-GB" sz="13800" dirty="0">
              <a:solidFill>
                <a:srgbClr val="0070C0"/>
              </a:solidFill>
              <a:latin typeface="NTPreCursivefk" panose="03000400000000000000" pitchFamily="66" charset="0"/>
            </a:endParaRPr>
          </a:p>
        </p:txBody>
      </p:sp>
      <p:pic>
        <p:nvPicPr>
          <p:cNvPr id="5" name="Picture 2" descr="http://www.floreat.org.uk/wandsworth/wp-content/uploads/sites/3/2013/11/Floreat-Wandsworth-logo-retina-400x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970" y="375388"/>
            <a:ext cx="2664898" cy="127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ec.l.thumbs.canstockphoto.com/canstock10035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47" y="4382462"/>
            <a:ext cx="1898418" cy="167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143446" y="4132530"/>
            <a:ext cx="11255062" cy="5450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000" dirty="0" smtClean="0">
                <a:latin typeface="NTPreCursivefk" panose="03000400000000000000" pitchFamily="66" charset="0"/>
              </a:rPr>
              <a:t>a b c d e f g h </a:t>
            </a:r>
            <a:r>
              <a:rPr lang="en-GB" sz="6000" dirty="0" err="1" smtClean="0">
                <a:latin typeface="NTPreCursivefk" panose="03000400000000000000" pitchFamily="66" charset="0"/>
              </a:rPr>
              <a:t>i</a:t>
            </a:r>
            <a:r>
              <a:rPr lang="en-GB" sz="6000" dirty="0" smtClean="0">
                <a:latin typeface="NTPreCursivefk" panose="03000400000000000000" pitchFamily="66" charset="0"/>
              </a:rPr>
              <a:t> j k l m n 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6000" dirty="0" smtClean="0">
                <a:latin typeface="NTPreCursivefk" panose="03000400000000000000" pitchFamily="66" charset="0"/>
              </a:rPr>
              <a:t> p q r s t u v w x y z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0332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285" y="281355"/>
            <a:ext cx="11732456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>How we support your child’s sound knowledge…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smtClean="0">
                <a:latin typeface="NTPreCursivefk" panose="03000400000000000000" pitchFamily="66" charset="0"/>
              </a:rPr>
              <a:t>At school we explore sounds through:</a:t>
            </a:r>
          </a:p>
          <a:p>
            <a:endParaRPr lang="en-GB" sz="3600" dirty="0" smtClean="0"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NTPreCursivefk" panose="03000400000000000000" pitchFamily="66" charset="0"/>
              </a:rPr>
              <a:t>Daily ‘Sounds Write’ session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NTPreCursivefk" panose="03000400000000000000" pitchFamily="66" charset="0"/>
              </a:rPr>
              <a:t>Play (at choosing tables, in role play areas or Word Builder wall)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NTPreCursivefk" panose="03000400000000000000" pitchFamily="66" charset="0"/>
              </a:rPr>
              <a:t>Sound intervention groups (targeting specific sounds)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latin typeface="NTPreCursivefk" panose="03000400000000000000" pitchFamily="66" charset="0"/>
              </a:rPr>
              <a:t>Daily routines (calendar, transitions, incidentally)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smtClean="0">
                <a:latin typeface="NTPreCursivefk" panose="03000400000000000000" pitchFamily="66" charset="0"/>
              </a:rPr>
              <a:t>  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smtClean="0">
                <a:latin typeface="NTPreCursivefk" panose="03000400000000000000" pitchFamily="66" charset="0"/>
              </a:rPr>
              <a:t> </a:t>
            </a:r>
            <a:endParaRPr lang="en-GB" sz="3600" dirty="0">
              <a:latin typeface="NTPreCursivefk" panose="03000400000000000000" pitchFamily="66" charset="0"/>
            </a:endParaRPr>
          </a:p>
        </p:txBody>
      </p:sp>
      <p:pic>
        <p:nvPicPr>
          <p:cNvPr id="3074" name="Picture 2" descr="Image result for letter pl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973" y="1127518"/>
            <a:ext cx="3467768" cy="182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8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285" y="281355"/>
            <a:ext cx="11732456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1">
                    <a:lumMod val="75000"/>
                  </a:schemeClr>
                </a:solidFill>
                <a:latin typeface="NTPreCursivefk" panose="03000400000000000000" pitchFamily="66" charset="0"/>
              </a:rPr>
              <a:t>What does Sounds Write look like ?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NTPreCursivefk" panose="03000400000000000000" pitchFamily="66" charset="0"/>
              </a:rPr>
              <a:t>Word builder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800" dirty="0" smtClean="0"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NTPreCursivefk" panose="03000400000000000000" pitchFamily="66" charset="0"/>
              </a:rPr>
              <a:t>Sound swap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800" dirty="0" smtClean="0">
              <a:latin typeface="NTPreCursivefk" panose="03000400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>
                <a:latin typeface="NTPreCursivefk" panose="03000400000000000000" pitchFamily="66" charset="0"/>
              </a:rPr>
              <a:t>Symbol search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 smtClean="0">
              <a:latin typeface="NTPreCursivefk" panose="03000400000000000000" pitchFamily="66" charset="0"/>
            </a:endParaRPr>
          </a:p>
          <a:p>
            <a:pPr algn="ctr"/>
            <a:r>
              <a:rPr lang="en-GB" sz="3600" dirty="0">
                <a:solidFill>
                  <a:srgbClr val="FF0000"/>
                </a:solidFill>
                <a:latin typeface="NTPreCursivefk" panose="03000400000000000000" pitchFamily="66" charset="0"/>
              </a:rPr>
              <a:t>https://www.udemy.com/help-your-child-to-read-and-write/</a:t>
            </a:r>
            <a:endParaRPr lang="en-GB" sz="3600" dirty="0" smtClean="0">
              <a:solidFill>
                <a:srgbClr val="FF0000"/>
              </a:solidFill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smtClean="0">
                <a:latin typeface="NTPreCursivefk" panose="03000400000000000000" pitchFamily="66" charset="0"/>
              </a:rPr>
              <a:t>  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smtClean="0">
                <a:latin typeface="NTPreCursivefk" panose="03000400000000000000" pitchFamily="66" charset="0"/>
              </a:rPr>
              <a:t> </a:t>
            </a:r>
            <a:endParaRPr lang="en-GB" sz="3600" dirty="0">
              <a:latin typeface="NTPreCursivefk" panose="03000400000000000000" pitchFamily="66" charset="0"/>
            </a:endParaRPr>
          </a:p>
        </p:txBody>
      </p:sp>
      <p:pic>
        <p:nvPicPr>
          <p:cNvPr id="3074" name="Picture 2" descr="Image result for letter pl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973" y="1127518"/>
            <a:ext cx="3467768" cy="182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0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19767</TotalTime>
  <Words>199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NTPreCursive</vt:lpstr>
      <vt:lpstr>NTPreCursivefk</vt:lpstr>
      <vt:lpstr>Office Theme</vt:lpstr>
      <vt:lpstr> </vt:lpstr>
      <vt:lpstr>What your child needs to know:  </vt:lpstr>
      <vt:lpstr>What sound skills are important ?</vt:lpstr>
      <vt:lpstr>PowerPoint Presentation</vt:lpstr>
      <vt:lpstr>PowerPoint Presentation</vt:lpstr>
      <vt:lpstr>PowerPoint Presentation</vt:lpstr>
    </vt:vector>
  </TitlesOfParts>
  <Company>WBC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Learning</dc:title>
  <dc:creator>Matthew Custance</dc:creator>
  <cp:lastModifiedBy>Carla Burton</cp:lastModifiedBy>
  <cp:revision>71</cp:revision>
  <cp:lastPrinted>2018-11-29T12:12:54Z</cp:lastPrinted>
  <dcterms:created xsi:type="dcterms:W3CDTF">2015-11-09T11:06:17Z</dcterms:created>
  <dcterms:modified xsi:type="dcterms:W3CDTF">2022-02-25T14:19:07Z</dcterms:modified>
</cp:coreProperties>
</file>