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9" r:id="rId6"/>
    <p:sldId id="285" r:id="rId7"/>
    <p:sldId id="284" r:id="rId8"/>
    <p:sldId id="258" r:id="rId9"/>
    <p:sldId id="286" r:id="rId10"/>
    <p:sldId id="279" r:id="rId11"/>
    <p:sldId id="278" r:id="rId12"/>
    <p:sldId id="277" r:id="rId13"/>
    <p:sldId id="287" r:id="rId14"/>
    <p:sldId id="280" r:id="rId15"/>
    <p:sldId id="281" r:id="rId16"/>
    <p:sldId id="269" r:id="rId17"/>
    <p:sldId id="271" r:id="rId18"/>
    <p:sldId id="270" r:id="rId19"/>
    <p:sldId id="272" r:id="rId20"/>
    <p:sldId id="282" r:id="rId21"/>
    <p:sldId id="283" r:id="rId22"/>
    <p:sldId id="276" r:id="rId23"/>
    <p:sldId id="288" r:id="rId24"/>
    <p:sldId id="275" r:id="rId25"/>
    <p:sldId id="289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3ADBE-7A3E-4F0A-8388-B08947318321}" v="19" dt="2023-10-02T20:19:43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097" autoAdjust="0"/>
  </p:normalViewPr>
  <p:slideViewPr>
    <p:cSldViewPr snapToGrid="0">
      <p:cViewPr varScale="1">
        <p:scale>
          <a:sx n="95" d="100"/>
          <a:sy n="95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53EEA65-634A-4746-AB8A-1DACC4C8DAC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D372B369-2BAF-40B2-82CC-DC66D3658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9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6A1B-16F7-434E-A11A-FBA2ED5AE0C5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7F417-4810-42D1-B8C0-9534CEE8F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3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5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2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17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71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71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32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53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Alike- when something is like or similar to something else</a:t>
            </a:r>
          </a:p>
          <a:p>
            <a:r>
              <a:rPr lang="en-GB" dirty="0"/>
              <a:t>R and T- games that are more physical and have less rules</a:t>
            </a:r>
          </a:p>
          <a:p>
            <a:r>
              <a:rPr lang="en-GB" dirty="0"/>
              <a:t>Soundly- deeply no waking</a:t>
            </a:r>
          </a:p>
          <a:p>
            <a:r>
              <a:rPr lang="en-GB" dirty="0"/>
              <a:t>Crept- move slow and quietly</a:t>
            </a:r>
          </a:p>
          <a:p>
            <a:r>
              <a:rPr lang="en-GB" dirty="0"/>
              <a:t>Waste ground- empty land where nothing grows, people often dump rubbish there</a:t>
            </a:r>
          </a:p>
          <a:p>
            <a:r>
              <a:rPr lang="en-GB" dirty="0"/>
              <a:t>Goblins- mischievous mythical creature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8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6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77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2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3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4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1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2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9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0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Alike- when something is like or similar to something else</a:t>
            </a:r>
          </a:p>
          <a:p>
            <a:r>
              <a:rPr lang="en-GB" dirty="0"/>
              <a:t>R and T- games that are more physical and have less rules</a:t>
            </a:r>
          </a:p>
          <a:p>
            <a:r>
              <a:rPr lang="en-GB" dirty="0"/>
              <a:t>Soundly- deeply no waking</a:t>
            </a:r>
          </a:p>
          <a:p>
            <a:r>
              <a:rPr lang="en-GB" dirty="0"/>
              <a:t>Crept- move slow and quietly</a:t>
            </a:r>
          </a:p>
          <a:p>
            <a:r>
              <a:rPr lang="en-GB" dirty="0"/>
              <a:t>Waste ground- empty land where nothing grows, people often dump rubbish there</a:t>
            </a:r>
          </a:p>
          <a:p>
            <a:r>
              <a:rPr lang="en-GB" dirty="0"/>
              <a:t>Goblins- mischievous mythical creature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7F417-4810-42D1-B8C0-9534CEE8F6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1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9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1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28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3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7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5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09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9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2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3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7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3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439B-E1A2-4CCA-B1DA-B07A2D81974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283FA6-7F11-4F8F-A9D8-B1CAEC681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904" y="2501515"/>
            <a:ext cx="7766936" cy="1646302"/>
          </a:xfrm>
        </p:spPr>
        <p:txBody>
          <a:bodyPr/>
          <a:lstStyle/>
          <a:p>
            <a:pPr algn="ctr"/>
            <a:r>
              <a:rPr lang="en-GB" sz="8800" dirty="0">
                <a:latin typeface="NTFPreCursivefk" panose="03000400000000000000" pitchFamily="66" charset="0"/>
              </a:rPr>
              <a:t>Welcome to Year 2 Family Learning!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76" y="4147818"/>
            <a:ext cx="1921179" cy="22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3A3DC-B90A-C0B3-2B4B-3339B3AF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51" y="892676"/>
            <a:ext cx="6417668" cy="50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8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500" dirty="0">
                <a:latin typeface="NTFPreCursivefk" panose="03000400000000000000" pitchFamily="66" charset="0"/>
              </a:rPr>
              <a:t>Session 1 -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91323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>
                <a:latin typeface="NTFPreCursivefk" panose="03000400000000000000" pitchFamily="66" charset="0"/>
              </a:rPr>
              <a:t>alike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roughing and tumbling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soundly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crept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frighten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fought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084DF9-5A67-B1A9-28A3-4EF15985F1FF}"/>
              </a:ext>
            </a:extLst>
          </p:cNvPr>
          <p:cNvSpPr txBox="1">
            <a:spLocks/>
          </p:cNvSpPr>
          <p:nvPr/>
        </p:nvSpPr>
        <p:spPr>
          <a:xfrm>
            <a:off x="5925068" y="2160589"/>
            <a:ext cx="491323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NTFPreCursivefk" panose="03000400000000000000" pitchFamily="66" charset="0"/>
              </a:rPr>
              <a:t>impatient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waste ground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mustn’t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goblins</a:t>
            </a:r>
          </a:p>
        </p:txBody>
      </p:sp>
    </p:spTree>
    <p:extLst>
      <p:ext uri="{BB962C8B-B14F-4D97-AF65-F5344CB8AC3E}">
        <p14:creationId xmlns:p14="http://schemas.microsoft.com/office/powerpoint/2010/main" val="279896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010" y="5014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5500" dirty="0">
                <a:latin typeface="NTFPreCursivefk" panose="03000400000000000000" pitchFamily="66" charset="0"/>
              </a:rPr>
              <a:t>Session 2 – Echo Reading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F5DA6A1-5C97-40C0-A7CE-C9ED93A16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18" y="1953636"/>
            <a:ext cx="6794796" cy="413389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NTFPreCursivefk" panose="03000400000000000000" pitchFamily="66" charset="0"/>
              </a:rPr>
              <a:t>Echo reading is a strategy used to support readers to improve intonation, tone, pace, confidence.</a:t>
            </a:r>
          </a:p>
          <a:p>
            <a:pPr algn="ctr">
              <a:buNone/>
            </a:pPr>
            <a:endParaRPr lang="en-GB" dirty="0">
              <a:latin typeface="NTFPreCursivefk" panose="03000400000000000000" pitchFamily="66" charset="0"/>
            </a:endParaRPr>
          </a:p>
          <a:p>
            <a:pPr algn="ctr">
              <a:buNone/>
            </a:pPr>
            <a:r>
              <a:rPr lang="en-GB" dirty="0">
                <a:latin typeface="NTFPreCursivefk" panose="03000400000000000000" pitchFamily="66" charset="0"/>
              </a:rPr>
              <a:t>The teacher or lead reader reads out a short piece of text and the pupil </a:t>
            </a:r>
            <a:r>
              <a:rPr lang="en-GB" dirty="0">
                <a:solidFill>
                  <a:srgbClr val="FF0000"/>
                </a:solidFill>
                <a:latin typeface="NTFPreCursivefk" panose="03000400000000000000" pitchFamily="66" charset="0"/>
              </a:rPr>
              <a:t>echoes</a:t>
            </a:r>
            <a:r>
              <a:rPr lang="en-GB" dirty="0">
                <a:latin typeface="NTFPreCursivefk" panose="03000400000000000000" pitchFamily="66" charset="0"/>
              </a:rPr>
              <a:t> (repeats) it back. </a:t>
            </a:r>
            <a:endParaRPr lang="en-GB" altLang="en-US" dirty="0">
              <a:latin typeface="NTFPreCursivefk" panose="03000400000000000000" pitchFamily="66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9778B-1A82-4E25-B492-E2EDC519D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74" y="2557220"/>
            <a:ext cx="4143808" cy="28937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270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6176"/>
            <a:ext cx="10367600" cy="443345"/>
          </a:xfrm>
        </p:spPr>
        <p:txBody>
          <a:bodyPr/>
          <a:lstStyle/>
          <a:p>
            <a:pPr algn="ctr"/>
            <a:r>
              <a:rPr lang="en-GB" sz="5500" dirty="0">
                <a:latin typeface="NTFPreCursivefk" panose="03000400000000000000" pitchFamily="66" charset="0"/>
              </a:rPr>
              <a:t>Session 3  – Teach Reading Skills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6EA0F-37DB-AF31-34BD-1B8226707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150" y="3946966"/>
            <a:ext cx="2081341" cy="2467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3CD4A-FEE4-D5B9-AC1F-1CCC3969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62" y="2334801"/>
            <a:ext cx="2081341" cy="2506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8E0F2E-E37F-72D7-67A2-FE42F4824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126" y="1359521"/>
            <a:ext cx="2008207" cy="2436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D0704-DE86-BCA1-AA11-CB3CC78C2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126" y="3946967"/>
            <a:ext cx="2029353" cy="2436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12FD3B-1511-D30C-4113-476273980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866" y="1359521"/>
            <a:ext cx="2065751" cy="2436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8F54CC-513F-4642-FBC5-CFF82F25A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1866" y="3946966"/>
            <a:ext cx="1986156" cy="2436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349A9E-212D-B2B4-A5AE-BF7554BB9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150" y="1359521"/>
            <a:ext cx="2047584" cy="24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8" y="5004966"/>
            <a:ext cx="1287890" cy="151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9357" y="317947"/>
            <a:ext cx="12530250" cy="21335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4835" y="2551837"/>
            <a:ext cx="94626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NTPreCursivefk" panose="03000400000000000000" pitchFamily="66" charset="0"/>
              </a:rPr>
              <a:t>Examples of simple retrieval questions:</a:t>
            </a:r>
            <a:endParaRPr lang="en-GB" sz="3200" dirty="0"/>
          </a:p>
          <a:p>
            <a:br>
              <a:rPr lang="en-GB" sz="3200" dirty="0">
                <a:solidFill>
                  <a:srgbClr val="000000"/>
                </a:solidFill>
                <a:latin typeface="NTPreCursivefk" panose="03000400000000000000" pitchFamily="66" charset="0"/>
              </a:rPr>
            </a:br>
            <a:endParaRPr lang="en-GB" sz="3200" dirty="0">
              <a:solidFill>
                <a:srgbClr val="000000"/>
              </a:solidFill>
              <a:latin typeface="NTPreCursivefk" panose="03000400000000000000" pitchFamily="66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NTPreCursivefk" panose="03000400000000000000" pitchFamily="66" charset="0"/>
              </a:rPr>
              <a:t>1. Where does Paul sit when he takes off his muddy boots?</a:t>
            </a:r>
            <a:endParaRPr lang="en-GB" sz="3200" dirty="0"/>
          </a:p>
          <a:p>
            <a:r>
              <a:rPr lang="en-GB" sz="3200" dirty="0">
                <a:solidFill>
                  <a:srgbClr val="000000"/>
                </a:solidFill>
                <a:latin typeface="NTPreCursivefk" panose="03000400000000000000" pitchFamily="66" charset="0"/>
              </a:rPr>
              <a:t>2. What does Paul do after he puts his sweaty clothes by the washing machine?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706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9" y="58865"/>
            <a:ext cx="11390757" cy="6799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857" y="0"/>
            <a:ext cx="12530250" cy="21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30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8" y="5004966"/>
            <a:ext cx="1287890" cy="1516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117" y="98952"/>
            <a:ext cx="9849301" cy="67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73" y="367840"/>
            <a:ext cx="8596668" cy="1320800"/>
          </a:xfrm>
        </p:spPr>
        <p:txBody>
          <a:bodyPr>
            <a:normAutofit/>
          </a:bodyPr>
          <a:lstStyle/>
          <a:p>
            <a:r>
              <a:rPr lang="en-GB" sz="5500" dirty="0">
                <a:latin typeface="NTFPreCursivefk" panose="03000400000000000000" pitchFamily="66" charset="0"/>
              </a:rPr>
              <a:t>Session 4 – Independent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181" y="1274281"/>
            <a:ext cx="4994326" cy="55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168" y="377722"/>
            <a:ext cx="7404782" cy="1320800"/>
          </a:xfrm>
        </p:spPr>
        <p:txBody>
          <a:bodyPr>
            <a:normAutofit fontScale="90000"/>
          </a:bodyPr>
          <a:lstStyle/>
          <a:p>
            <a:r>
              <a:rPr lang="en-GB" sz="5500" dirty="0">
                <a:latin typeface="NTFPrintfk" panose="03000400000000000000" pitchFamily="66" charset="0"/>
              </a:rPr>
              <a:t>Session 5 – </a:t>
            </a:r>
            <a:r>
              <a:rPr lang="en-GB" sz="5500" dirty="0">
                <a:latin typeface="NTFPreCursivefk" panose="03000400000000000000" pitchFamily="66" charset="0"/>
              </a:rPr>
              <a:t>Range of short texts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8" y="1404016"/>
            <a:ext cx="9255842" cy="4744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03227" y="1352858"/>
            <a:ext cx="1012723" cy="159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8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9" y="1657406"/>
            <a:ext cx="91734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NTPreCursivefk" panose="03000400000000000000" pitchFamily="66" charset="0"/>
              </a:rPr>
              <a:t>Reading for pleasure: non-fiction, first news/happy news, library, book talk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NTPreCursivefk" panose="030004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latin typeface="NTPreCursivefk" panose="03000400000000000000" pitchFamily="66" charset="0"/>
              </a:rPr>
              <a:t>Daily reading </a:t>
            </a:r>
            <a:r>
              <a:rPr lang="en-GB" sz="3000" dirty="0">
                <a:latin typeface="NTPreCursivefk" panose="03000400000000000000" pitchFamily="66" charset="0"/>
              </a:rPr>
              <a:t>(10-15 minutes) –Books should be in school bags </a:t>
            </a:r>
            <a:r>
              <a:rPr lang="en-GB" sz="3000" b="1" dirty="0">
                <a:latin typeface="NTPreCursivefk" panose="03000400000000000000" pitchFamily="66" charset="0"/>
              </a:rPr>
              <a:t>everyday</a:t>
            </a:r>
            <a:r>
              <a:rPr lang="en-GB" sz="3000" dirty="0">
                <a:latin typeface="NTPreCursivefk" panose="03000400000000000000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NTPreCursivefk" panose="030004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NTPreCursivefk" panose="03000400000000000000" pitchFamily="66" charset="0"/>
              </a:rPr>
              <a:t>Reading records (every </a:t>
            </a:r>
            <a:r>
              <a:rPr lang="en-GB" sz="3000" b="1" dirty="0">
                <a:latin typeface="NTPreCursivefk" panose="03000400000000000000" pitchFamily="66" charset="0"/>
              </a:rPr>
              <a:t>Friday</a:t>
            </a:r>
            <a:r>
              <a:rPr lang="en-GB" sz="3000" dirty="0">
                <a:latin typeface="NTPreCursivefk" panose="03000400000000000000" pitchFamily="66" charset="0"/>
              </a:rPr>
              <a:t> checked by us)</a:t>
            </a:r>
          </a:p>
          <a:p>
            <a:endParaRPr lang="en-GB" sz="3000" dirty="0">
              <a:latin typeface="NTPreCursivefk" panose="030004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NTPreCursivefk" panose="03000400000000000000" pitchFamily="66" charset="0"/>
              </a:rPr>
              <a:t>Reading home learning (reading skills)</a:t>
            </a:r>
          </a:p>
          <a:p>
            <a:endParaRPr lang="en-GB" sz="3000" dirty="0">
              <a:latin typeface="NTPreCursivefk" panose="030004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NTPreCursivefk" panose="03000400000000000000" pitchFamily="66" charset="0"/>
              </a:rPr>
              <a:t>Book Fair (It is next week!)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38865" y="625788"/>
            <a:ext cx="8398934" cy="819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500" dirty="0">
                <a:latin typeface="NTPreCursivefk" panose="03000400000000000000" pitchFamily="66" charset="0"/>
              </a:rPr>
              <a:t>What can I do at home?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1356">
            <a:off x="9041988" y="394483"/>
            <a:ext cx="3013603" cy="839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2774">
            <a:off x="9797803" y="2621254"/>
            <a:ext cx="171837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9295">
            <a:off x="9128561" y="4964061"/>
            <a:ext cx="2488944" cy="14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030" y="-116994"/>
            <a:ext cx="8398934" cy="1646302"/>
          </a:xfrm>
        </p:spPr>
        <p:txBody>
          <a:bodyPr/>
          <a:lstStyle/>
          <a:p>
            <a:pPr algn="ctr"/>
            <a:r>
              <a:rPr lang="en-GB" dirty="0">
                <a:latin typeface="NTFPreCursivefk" panose="03000400000000000000" pitchFamily="66" charset="0"/>
              </a:rPr>
              <a:t>Why is reading so important?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39030" y="4779818"/>
            <a:ext cx="9368751" cy="1359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rgbClr val="002060"/>
              </a:solidFill>
              <a:latin typeface="NTFPreCursivefk" panose="0300040000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33" y="4701199"/>
            <a:ext cx="1287890" cy="1516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86A539-54B7-708C-BF1A-426583082CC2}"/>
              </a:ext>
            </a:extLst>
          </p:cNvPr>
          <p:cNvSpPr txBox="1"/>
          <p:nvPr/>
        </p:nvSpPr>
        <p:spPr>
          <a:xfrm>
            <a:off x="1076446" y="2002420"/>
            <a:ext cx="89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TFPreCursivefk" panose="03000400000000000000" pitchFamily="66" charset="0"/>
              </a:rPr>
              <a:t>The </a:t>
            </a:r>
            <a:r>
              <a:rPr lang="en-GB" sz="2800" b="0" i="1" dirty="0">
                <a:solidFill>
                  <a:srgbClr val="26323E"/>
                </a:solidFill>
                <a:effectLst/>
                <a:latin typeface="NTFPreCursivefk" panose="03000400000000000000" pitchFamily="66" charset="0"/>
              </a:rPr>
              <a:t>Journal of Developmental and </a:t>
            </a:r>
            <a:r>
              <a:rPr lang="en-GB" sz="2800" b="0" i="1" dirty="0" err="1">
                <a:solidFill>
                  <a:srgbClr val="26323E"/>
                </a:solidFill>
                <a:effectLst/>
                <a:latin typeface="NTFPreCursivefk" panose="03000400000000000000" pitchFamily="66" charset="0"/>
              </a:rPr>
              <a:t>Behavioral</a:t>
            </a:r>
            <a:r>
              <a:rPr lang="en-GB" sz="2800" b="0" i="1" dirty="0">
                <a:solidFill>
                  <a:srgbClr val="26323E"/>
                </a:solidFill>
                <a:effectLst/>
                <a:latin typeface="NTFPreCursivefk" panose="03000400000000000000" pitchFamily="66" charset="0"/>
              </a:rPr>
              <a:t> </a:t>
            </a:r>
            <a:r>
              <a:rPr lang="en-GB" sz="2800" b="0" i="1" dirty="0" err="1">
                <a:solidFill>
                  <a:srgbClr val="26323E"/>
                </a:solidFill>
                <a:effectLst/>
                <a:latin typeface="NTFPreCursivefk" panose="03000400000000000000" pitchFamily="66" charset="0"/>
              </a:rPr>
              <a:t>Pediatrics</a:t>
            </a:r>
            <a:endParaRPr lang="en-GB" sz="2800" dirty="0">
              <a:latin typeface="NTFPreCursivefk" panose="030004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39661-FF5D-253F-32A8-14F8793C4A92}"/>
              </a:ext>
            </a:extLst>
          </p:cNvPr>
          <p:cNvSpPr txBox="1"/>
          <p:nvPr/>
        </p:nvSpPr>
        <p:spPr>
          <a:xfrm>
            <a:off x="2854036" y="2974694"/>
            <a:ext cx="7250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NTFPreCursivefk" panose="03000400000000000000" pitchFamily="66" charset="0"/>
              </a:rPr>
              <a:t>Children who hear 1 short story per day by the age of 5 years will have heard around 290,000 words more than children who have not had stories read to them.  </a:t>
            </a:r>
          </a:p>
        </p:txBody>
      </p:sp>
    </p:spTree>
    <p:extLst>
      <p:ext uri="{BB962C8B-B14F-4D97-AF65-F5344CB8AC3E}">
        <p14:creationId xmlns:p14="http://schemas.microsoft.com/office/powerpoint/2010/main" val="37491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500" dirty="0">
                <a:latin typeface="NTFPreCursivefk" panose="03000400000000000000" pitchFamily="66" charset="0"/>
              </a:rPr>
              <a:t>Session 1 -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91323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>
                <a:latin typeface="NTFPreCursivefk" panose="03000400000000000000" pitchFamily="66" charset="0"/>
              </a:rPr>
              <a:t>alike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roughing and tumbling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soundly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crept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frighten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fought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084DF9-5A67-B1A9-28A3-4EF15985F1FF}"/>
              </a:ext>
            </a:extLst>
          </p:cNvPr>
          <p:cNvSpPr txBox="1">
            <a:spLocks/>
          </p:cNvSpPr>
          <p:nvPr/>
        </p:nvSpPr>
        <p:spPr>
          <a:xfrm>
            <a:off x="5925068" y="2160589"/>
            <a:ext cx="491323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NTFPreCursivefk" panose="03000400000000000000" pitchFamily="66" charset="0"/>
              </a:rPr>
              <a:t>impatient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waste ground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mustn’t</a:t>
            </a:r>
          </a:p>
          <a:p>
            <a:r>
              <a:rPr lang="en-GB" sz="4000" dirty="0">
                <a:latin typeface="NTFPreCursivefk" panose="03000400000000000000" pitchFamily="66" charset="0"/>
              </a:rPr>
              <a:t>goblins</a:t>
            </a:r>
          </a:p>
        </p:txBody>
      </p:sp>
    </p:spTree>
    <p:extLst>
      <p:ext uri="{BB962C8B-B14F-4D97-AF65-F5344CB8AC3E}">
        <p14:creationId xmlns:p14="http://schemas.microsoft.com/office/powerpoint/2010/main" val="418939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406" y="184028"/>
            <a:ext cx="1287890" cy="1516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9FAFC-0520-223D-213B-619B9F579C4D}"/>
              </a:ext>
            </a:extLst>
          </p:cNvPr>
          <p:cNvSpPr txBox="1">
            <a:spLocks/>
          </p:cNvSpPr>
          <p:nvPr/>
        </p:nvSpPr>
        <p:spPr>
          <a:xfrm>
            <a:off x="1127010" y="50144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500" dirty="0">
                <a:latin typeface="NTFPreCursivefk" panose="03000400000000000000" pitchFamily="66" charset="0"/>
              </a:rPr>
              <a:t>Echo 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E6C06-4AE1-1ADA-7C8A-8B457B520AE2}"/>
              </a:ext>
            </a:extLst>
          </p:cNvPr>
          <p:cNvSpPr txBox="1"/>
          <p:nvPr/>
        </p:nvSpPr>
        <p:spPr>
          <a:xfrm>
            <a:off x="1127010" y="2071868"/>
            <a:ext cx="8596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NTFPreCursivefk" panose="03000400000000000000" pitchFamily="66" charset="0"/>
              </a:rPr>
              <a:t>Once upon a time there lived a sister and a brother who were not at all alike. </a:t>
            </a:r>
            <a:r>
              <a:rPr lang="en-GB" sz="4000" dirty="0">
                <a:solidFill>
                  <a:srgbClr val="0070C0"/>
                </a:solidFill>
                <a:latin typeface="NTFPreCursivefk" panose="03000400000000000000" pitchFamily="66" charset="0"/>
              </a:rPr>
              <a:t>In every way they were different. </a:t>
            </a:r>
            <a:r>
              <a:rPr lang="en-GB" sz="4000" dirty="0">
                <a:solidFill>
                  <a:srgbClr val="00B050"/>
                </a:solidFill>
                <a:latin typeface="NTFPreCursivefk" panose="03000400000000000000" pitchFamily="66" charset="0"/>
              </a:rPr>
              <a:t>The sister stayed inside on her own reading and dreaming.</a:t>
            </a:r>
            <a:r>
              <a:rPr lang="en-GB" sz="4000" dirty="0">
                <a:latin typeface="NTFPreCursivefk" panose="03000400000000000000" pitchFamily="66" charset="0"/>
              </a:rPr>
              <a:t> </a:t>
            </a:r>
            <a:r>
              <a:rPr lang="en-GB" sz="4000" dirty="0">
                <a:solidFill>
                  <a:srgbClr val="7030A0"/>
                </a:solidFill>
                <a:latin typeface="NTFPreCursivefk" panose="03000400000000000000" pitchFamily="66" charset="0"/>
              </a:rPr>
              <a:t>The brother played outside with his friends laughing and shouting, </a:t>
            </a:r>
            <a:r>
              <a:rPr lang="en-GB" sz="4000" dirty="0">
                <a:solidFill>
                  <a:srgbClr val="C00000"/>
                </a:solidFill>
                <a:latin typeface="NTFPreCursivefk" panose="03000400000000000000" pitchFamily="66" charset="0"/>
              </a:rPr>
              <a:t>throwing and kicking, roughing and tumbling. </a:t>
            </a:r>
          </a:p>
        </p:txBody>
      </p:sp>
    </p:spTree>
    <p:extLst>
      <p:ext uri="{BB962C8B-B14F-4D97-AF65-F5344CB8AC3E}">
        <p14:creationId xmlns:p14="http://schemas.microsoft.com/office/powerpoint/2010/main" val="270996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73" y="3678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sz="5500" dirty="0">
                <a:latin typeface="NTFPreCursivefk" panose="03000400000000000000" pitchFamily="66" charset="0"/>
              </a:rPr>
              <a:t>Session 3-4 – Independent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181" y="1274281"/>
            <a:ext cx="4994326" cy="55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39030" y="4779818"/>
            <a:ext cx="9368751" cy="1359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rgbClr val="002060"/>
              </a:solidFill>
              <a:latin typeface="NTPreCursivefk" panose="0300040000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33" y="4701199"/>
            <a:ext cx="1287890" cy="1516961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53069F6-1693-584B-0BD0-8C56F79E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5" y="639840"/>
            <a:ext cx="7233472" cy="5899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BE6DD-0DEB-566C-20E9-A484DCC129CA}"/>
              </a:ext>
            </a:extLst>
          </p:cNvPr>
          <p:cNvSpPr txBox="1"/>
          <p:nvPr/>
        </p:nvSpPr>
        <p:spPr>
          <a:xfrm>
            <a:off x="8387774" y="1166842"/>
            <a:ext cx="2865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TFPreCursivek" panose="03000400000000000000" pitchFamily="66" charset="0"/>
              </a:rPr>
              <a:t>The old saying does often seem to hold true: </a:t>
            </a:r>
            <a:r>
              <a:rPr lang="en-US" sz="2400" b="1" dirty="0">
                <a:latin typeface="NTFPreCursivek" panose="03000400000000000000" pitchFamily="66" charset="0"/>
              </a:rPr>
              <a:t>the rich get richer while the poor get poorer, </a:t>
            </a:r>
            <a:r>
              <a:rPr lang="en-US" sz="2400" dirty="0">
                <a:latin typeface="NTFPreCursivek" panose="03000400000000000000" pitchFamily="66" charset="0"/>
              </a:rPr>
              <a:t>creating a widening gap between those who have more and those who have less. </a:t>
            </a:r>
          </a:p>
          <a:p>
            <a:endParaRPr lang="en-US" sz="2400" dirty="0">
              <a:latin typeface="NTFPreCursivek" panose="03000400000000000000" pitchFamily="66" charset="0"/>
            </a:endParaRPr>
          </a:p>
          <a:p>
            <a:r>
              <a:rPr lang="en-US" sz="2400" dirty="0">
                <a:latin typeface="NTFPreCursivek" panose="03000400000000000000" pitchFamily="66" charset="0"/>
              </a:rPr>
              <a:t>The sociologist Robert K. Merton called this phenomenon the Matthew effect.</a:t>
            </a:r>
            <a:endParaRPr lang="en-GB" sz="4000" dirty="0">
              <a:latin typeface="NTFPreCursive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030" y="-116994"/>
            <a:ext cx="8398934" cy="1646302"/>
          </a:xfrm>
        </p:spPr>
        <p:txBody>
          <a:bodyPr/>
          <a:lstStyle/>
          <a:p>
            <a:pPr algn="ctr"/>
            <a:r>
              <a:rPr lang="en-GB" b="1" dirty="0">
                <a:latin typeface="NTFPreCursivefk" panose="03000400000000000000" pitchFamily="66" charset="0"/>
              </a:rPr>
              <a:t>Check Point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39030" y="4779818"/>
            <a:ext cx="9368751" cy="1359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rgbClr val="002060"/>
              </a:solidFill>
              <a:latin typeface="NTPreCursivefk" panose="0300040000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33" y="4701199"/>
            <a:ext cx="1287890" cy="1516961"/>
          </a:xfrm>
          <a:prstGeom prst="rect">
            <a:avLst/>
          </a:prstGeom>
        </p:spPr>
      </p:pic>
      <p:pic>
        <p:nvPicPr>
          <p:cNvPr id="3" name="Picture 4" descr="https://www.hertsforlearning.co.uk/sites/default/files/images/blog/reflection_on_reading_paper_part_1_image_1.jpg">
            <a:extLst>
              <a:ext uri="{FF2B5EF4-FFF2-40B4-BE49-F238E27FC236}">
                <a16:creationId xmlns:a16="http://schemas.microsoft.com/office/drawing/2014/main" id="{BCFD7970-657F-8A26-B730-203FBEAC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86" y="1529308"/>
            <a:ext cx="8202395" cy="48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902" y="-240372"/>
            <a:ext cx="8398934" cy="1646302"/>
          </a:xfrm>
        </p:spPr>
        <p:txBody>
          <a:bodyPr/>
          <a:lstStyle/>
          <a:p>
            <a:pPr algn="ctr"/>
            <a:r>
              <a:rPr lang="en-GB" dirty="0">
                <a:latin typeface="NTFPreCursivek" panose="03000400000000000000" pitchFamily="66" charset="0"/>
              </a:rPr>
              <a:t>Three Pillars of Reading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622C0-C4AE-8F00-BB84-1258D251A850}"/>
              </a:ext>
            </a:extLst>
          </p:cNvPr>
          <p:cNvSpPr txBox="1"/>
          <p:nvPr/>
        </p:nvSpPr>
        <p:spPr>
          <a:xfrm>
            <a:off x="451890" y="3856148"/>
            <a:ext cx="36728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TFPreCursivefk" panose="03000400000000000000" pitchFamily="66" charset="0"/>
              </a:rPr>
              <a:t>Decoding</a:t>
            </a:r>
            <a:endParaRPr lang="en-GB" dirty="0">
              <a:latin typeface="NTFPreCursivefk" panose="030004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669CB-C6B7-F891-2E97-171E3B36C70C}"/>
              </a:ext>
            </a:extLst>
          </p:cNvPr>
          <p:cNvSpPr txBox="1"/>
          <p:nvPr/>
        </p:nvSpPr>
        <p:spPr>
          <a:xfrm>
            <a:off x="4359037" y="4517867"/>
            <a:ext cx="415055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TFPreCursivefk" panose="03000400000000000000" pitchFamily="66" charset="0"/>
              </a:rPr>
              <a:t>Language Acquisition and comprehension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7C1BF-57FB-26F8-A5BD-616F91F4E9CC}"/>
              </a:ext>
            </a:extLst>
          </p:cNvPr>
          <p:cNvSpPr txBox="1"/>
          <p:nvPr/>
        </p:nvSpPr>
        <p:spPr>
          <a:xfrm>
            <a:off x="8743847" y="4032862"/>
            <a:ext cx="265721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TFPreCursivefk" panose="03000400000000000000" pitchFamily="66" charset="0"/>
              </a:rPr>
              <a:t>Love of Reading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1E2D5F6-076E-B3B4-C5AD-FBF61AE011CF}"/>
              </a:ext>
            </a:extLst>
          </p:cNvPr>
          <p:cNvSpPr/>
          <p:nvPr/>
        </p:nvSpPr>
        <p:spPr>
          <a:xfrm>
            <a:off x="5600217" y="1798627"/>
            <a:ext cx="991565" cy="25881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TFPreCursivefk" panose="03000400000000000000" pitchFamily="66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49B4F84-1A63-9C4C-20C8-06FCE26B8A0D}"/>
              </a:ext>
            </a:extLst>
          </p:cNvPr>
          <p:cNvSpPr/>
          <p:nvPr/>
        </p:nvSpPr>
        <p:spPr>
          <a:xfrm>
            <a:off x="8914710" y="1881801"/>
            <a:ext cx="991565" cy="18866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TFPreCursivefk" panose="03000400000000000000" pitchFamily="66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3A45543-454E-C4F2-B05D-46CB81D660B7}"/>
              </a:ext>
            </a:extLst>
          </p:cNvPr>
          <p:cNvSpPr/>
          <p:nvPr/>
        </p:nvSpPr>
        <p:spPr>
          <a:xfrm>
            <a:off x="1699274" y="1798627"/>
            <a:ext cx="991565" cy="18866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TF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8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902" y="-240372"/>
            <a:ext cx="8398934" cy="1646302"/>
          </a:xfrm>
        </p:spPr>
        <p:txBody>
          <a:bodyPr/>
          <a:lstStyle/>
          <a:p>
            <a:pPr algn="ctr"/>
            <a:r>
              <a:rPr lang="en-GB" dirty="0">
                <a:latin typeface="NTFPreCursivefk" panose="03000400000000000000" pitchFamily="66" charset="0"/>
              </a:rPr>
              <a:t>Decoding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0269F-0724-65DF-6007-997D299027BD}"/>
              </a:ext>
            </a:extLst>
          </p:cNvPr>
          <p:cNvSpPr txBox="1"/>
          <p:nvPr/>
        </p:nvSpPr>
        <p:spPr>
          <a:xfrm>
            <a:off x="856527" y="1764745"/>
            <a:ext cx="9977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TFPreCursivefk" panose="03000400000000000000" pitchFamily="66" charset="0"/>
              </a:rPr>
              <a:t>Children take part in daily phonics.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TFPreCursivefk" panose="030004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TFPreCursivefk" panose="03000400000000000000" pitchFamily="66" charset="0"/>
              </a:rPr>
              <a:t>1:1 reading with the class teacher to work on specific skills and personalised coaching.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NTFPreCursivefk" panose="030004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NTFPreCursivefk" panose="03000400000000000000" pitchFamily="66" charset="0"/>
              </a:rPr>
              <a:t> Small group sessions to target specific sounds and skills.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611BB533-BDE8-B8F7-FABC-9595D3418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59857"/>
              </p:ext>
            </p:extLst>
          </p:nvPr>
        </p:nvGraphicFramePr>
        <p:xfrm>
          <a:off x="856526" y="4111048"/>
          <a:ext cx="97111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580">
                  <a:extLst>
                    <a:ext uri="{9D8B030D-6E8A-4147-A177-3AD203B41FA5}">
                      <a16:colId xmlns:a16="http://schemas.microsoft.com/office/drawing/2014/main" val="3226748673"/>
                    </a:ext>
                  </a:extLst>
                </a:gridCol>
                <a:gridCol w="4855580">
                  <a:extLst>
                    <a:ext uri="{9D8B030D-6E8A-4147-A177-3AD203B41FA5}">
                      <a16:colId xmlns:a16="http://schemas.microsoft.com/office/drawing/2014/main" val="289734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70C0"/>
                          </a:solidFill>
                          <a:latin typeface="NTFPreCursivefk" panose="03000400000000000000" pitchFamily="66" charset="0"/>
                        </a:rPr>
                        <a:t>Segmenting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NTFPreCursivefk" panose="03000400000000000000" pitchFamily="66" charset="0"/>
                        </a:rPr>
                        <a:t>Skill for spelling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07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70C0"/>
                          </a:solidFill>
                          <a:latin typeface="NTFPreCursivefk" panose="03000400000000000000" pitchFamily="66" charset="0"/>
                        </a:rPr>
                        <a:t>Blending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NTFPreCursivefk" panose="03000400000000000000" pitchFamily="66" charset="0"/>
                        </a:rPr>
                        <a:t>Skill for 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4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rgbClr val="0070C0"/>
                          </a:solidFill>
                          <a:latin typeface="NTFPreCursivefk" panose="03000400000000000000" pitchFamily="66" charset="0"/>
                        </a:rPr>
                        <a:t>Phoneme Manipulation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NTFPreCursivefk" panose="03000400000000000000" pitchFamily="66" charset="0"/>
                        </a:rPr>
                        <a:t>Skill for sound isolation both reading and spelling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51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4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897" y="604596"/>
            <a:ext cx="8085547" cy="5648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F2791-FB40-D6F5-4889-340A158171E2}"/>
              </a:ext>
            </a:extLst>
          </p:cNvPr>
          <p:cNvSpPr txBox="1">
            <a:spLocks/>
          </p:cNvSpPr>
          <p:nvPr/>
        </p:nvSpPr>
        <p:spPr>
          <a:xfrm>
            <a:off x="892731" y="635360"/>
            <a:ext cx="2950064" cy="11008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800" dirty="0">
                <a:latin typeface="NTFPreCursivefk" panose="03000400000000000000" pitchFamily="66" charset="0"/>
              </a:rPr>
              <a:t>How do we foster a love of reading?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A1681-8908-CA47-BC78-26D0E1127B11}"/>
              </a:ext>
            </a:extLst>
          </p:cNvPr>
          <p:cNvSpPr txBox="1"/>
          <p:nvPr/>
        </p:nvSpPr>
        <p:spPr>
          <a:xfrm>
            <a:off x="983849" y="2281662"/>
            <a:ext cx="2743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FPreCursivefk" panose="03000400000000000000" pitchFamily="66" charset="0"/>
              </a:rPr>
              <a:t>Weekly Library visits (Tuesday)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NTFPreCursivefk" panose="0300040000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FPreCursivefk" panose="03000400000000000000" pitchFamily="66" charset="0"/>
              </a:rPr>
              <a:t>Class books shared daily for pleasure.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19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571" b="70849"/>
          <a:stretch/>
        </p:blipFill>
        <p:spPr>
          <a:xfrm>
            <a:off x="37771" y="973393"/>
            <a:ext cx="12154229" cy="126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49" y="4900152"/>
            <a:ext cx="10515600" cy="16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57" y="2604874"/>
            <a:ext cx="1982966" cy="1586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277" y="2300600"/>
            <a:ext cx="1265984" cy="1890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974" y="2300600"/>
            <a:ext cx="1241277" cy="194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181" y="2300600"/>
            <a:ext cx="1268984" cy="1946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5536" y="2300600"/>
            <a:ext cx="1284038" cy="1955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966" y="2317033"/>
            <a:ext cx="1255918" cy="19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70" y="3947652"/>
            <a:ext cx="212344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TFPreCursivefk" panose="03000400000000000000" pitchFamily="66" charset="0"/>
              </a:rPr>
              <a:t>Vocab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730" y="1750324"/>
            <a:ext cx="212344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TFPreCursivefk" panose="03000400000000000000" pitchFamily="66" charset="0"/>
              </a:rPr>
              <a:t>Just read!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1754" y="3947651"/>
            <a:ext cx="2724778" cy="10772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TFPreCursivefk" panose="03000400000000000000" pitchFamily="66" charset="0"/>
              </a:rPr>
              <a:t>Close read and teach specific skill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8650" y="1654637"/>
            <a:ext cx="212344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TFPreCursivefk" panose="03000400000000000000" pitchFamily="66" charset="0"/>
              </a:rPr>
              <a:t>Children apply skill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8647" y="3947652"/>
            <a:ext cx="1401763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TFPreCursivefk" panose="03000400000000000000" pitchFamily="66" charset="0"/>
              </a:rPr>
              <a:t>Broaden out </a:t>
            </a:r>
          </a:p>
          <a:p>
            <a:r>
              <a:rPr lang="en-GB" sz="3200" dirty="0">
                <a:latin typeface="NTFPreCursivefk" panose="03000400000000000000" pitchFamily="66" charset="0"/>
              </a:rPr>
              <a:t>3 in 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03930" y="2545572"/>
            <a:ext cx="939800" cy="1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33210" y="2545572"/>
            <a:ext cx="939800" cy="1168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662010" y="2438892"/>
            <a:ext cx="939800" cy="1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030048" y="2596372"/>
            <a:ext cx="939800" cy="1168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11951" y="598644"/>
            <a:ext cx="10367600" cy="443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000" dirty="0">
                <a:latin typeface="NTFPreCursivefk" panose="03000400000000000000" pitchFamily="66" charset="0"/>
              </a:rPr>
              <a:t>Whole Class Reading</a:t>
            </a:r>
          </a:p>
        </p:txBody>
      </p:sp>
    </p:spTree>
    <p:extLst>
      <p:ext uri="{BB962C8B-B14F-4D97-AF65-F5344CB8AC3E}">
        <p14:creationId xmlns:p14="http://schemas.microsoft.com/office/powerpoint/2010/main" val="15216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94cdff-63dd-408e-a87e-ddbcdebc9909" xsi:nil="true"/>
    <lcf76f155ced4ddcb4097134ff3c332f xmlns="be2119ce-d3ce-4436-9f99-8d171687d0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F3E95DBCF7C4897FDB926B2AA904B" ma:contentTypeVersion="14" ma:contentTypeDescription="Create a new document." ma:contentTypeScope="" ma:versionID="58bde3a5977565f2f41de39ece35ebe9">
  <xsd:schema xmlns:xsd="http://www.w3.org/2001/XMLSchema" xmlns:xs="http://www.w3.org/2001/XMLSchema" xmlns:p="http://schemas.microsoft.com/office/2006/metadata/properties" xmlns:ns2="be2119ce-d3ce-4436-9f99-8d171687d029" xmlns:ns3="f994cdff-63dd-408e-a87e-ddbcdebc9909" targetNamespace="http://schemas.microsoft.com/office/2006/metadata/properties" ma:root="true" ma:fieldsID="17767193ccf173f6c5657a92f68a5f7b" ns2:_="" ns3:_="">
    <xsd:import namespace="be2119ce-d3ce-4436-9f99-8d171687d029"/>
    <xsd:import namespace="f994cdff-63dd-408e-a87e-ddbcdebc9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119ce-d3ce-4436-9f99-8d171687d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e8d442-306a-4cdc-8202-66cff341c0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cdff-63dd-408e-a87e-ddbcdebc990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d45056c-17d9-4e91-8090-78229001faf7}" ma:internalName="TaxCatchAll" ma:showField="CatchAllData" ma:web="f994cdff-63dd-408e-a87e-ddbcdebc99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591D48-A26D-42CB-87D1-C6DF1976B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B1A3DB-33F6-45E3-B4A8-D749AC601E5F}">
  <ds:schemaRefs>
    <ds:schemaRef ds:uri="http://schemas.microsoft.com/office/2006/metadata/properties"/>
    <ds:schemaRef ds:uri="http://schemas.microsoft.com/office/infopath/2007/PartnerControls"/>
    <ds:schemaRef ds:uri="f994cdff-63dd-408e-a87e-ddbcdebc9909"/>
    <ds:schemaRef ds:uri="be2119ce-d3ce-4436-9f99-8d171687d029"/>
  </ds:schemaRefs>
</ds:datastoreItem>
</file>

<file path=customXml/itemProps3.xml><?xml version="1.0" encoding="utf-8"?>
<ds:datastoreItem xmlns:ds="http://schemas.openxmlformats.org/officeDocument/2006/customXml" ds:itemID="{02D15BAD-7365-4BB6-B70B-C2BFBF25B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119ce-d3ce-4436-9f99-8d171687d029"/>
    <ds:schemaRef ds:uri="f994cdff-63dd-408e-a87e-ddbcdebc9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5117</TotalTime>
  <Words>603</Words>
  <Application>Microsoft Office PowerPoint</Application>
  <PresentationFormat>Widescreen</PresentationFormat>
  <Paragraphs>131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NTFPreCursivefk</vt:lpstr>
      <vt:lpstr>NTFPreCursivek</vt:lpstr>
      <vt:lpstr>NTFPrintfk</vt:lpstr>
      <vt:lpstr>NTPreCursivefk</vt:lpstr>
      <vt:lpstr>Trebuchet MS</vt:lpstr>
      <vt:lpstr>Wingdings 3</vt:lpstr>
      <vt:lpstr>Facet</vt:lpstr>
      <vt:lpstr>Welcome to Year 2 Family Learning!</vt:lpstr>
      <vt:lpstr>Why is reading so important?</vt:lpstr>
      <vt:lpstr>PowerPoint Presentation</vt:lpstr>
      <vt:lpstr>Check Point</vt:lpstr>
      <vt:lpstr>Three Pillars of Reading </vt:lpstr>
      <vt:lpstr>Decoding </vt:lpstr>
      <vt:lpstr>PowerPoint Presentation</vt:lpstr>
      <vt:lpstr>PowerPoint Presentation</vt:lpstr>
      <vt:lpstr>PowerPoint Presentation</vt:lpstr>
      <vt:lpstr>PowerPoint Presentation</vt:lpstr>
      <vt:lpstr>Session 1 - Vocabulary</vt:lpstr>
      <vt:lpstr>Session 2 – Echo Reading</vt:lpstr>
      <vt:lpstr>Session 3  – Teach Reading Skills</vt:lpstr>
      <vt:lpstr>PowerPoint Presentation</vt:lpstr>
      <vt:lpstr>PowerPoint Presentation</vt:lpstr>
      <vt:lpstr>PowerPoint Presentation</vt:lpstr>
      <vt:lpstr>Session 4 – Independent Learning</vt:lpstr>
      <vt:lpstr>Session 5 – Range of short texts</vt:lpstr>
      <vt:lpstr>PowerPoint Presentation</vt:lpstr>
      <vt:lpstr>Session 1 - Vocabulary</vt:lpstr>
      <vt:lpstr>PowerPoint Presentation</vt:lpstr>
      <vt:lpstr>Session 3-4 – Independent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One Family Learning!</dc:title>
  <dc:creator>Leah Hobart</dc:creator>
  <cp:lastModifiedBy>Carla Burton</cp:lastModifiedBy>
  <cp:revision>51</cp:revision>
  <cp:lastPrinted>2022-09-30T14:44:00Z</cp:lastPrinted>
  <dcterms:created xsi:type="dcterms:W3CDTF">2020-01-28T12:51:26Z</dcterms:created>
  <dcterms:modified xsi:type="dcterms:W3CDTF">2023-10-13T10:08:52Z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0x010100C9CF3E95DBCF7C4897FDB926B2AA904B</vt:lpwstr>
  </property>
  <property fmtid="{D5CDD505-2E9C-101B-9397-08002B2CF9AE}" pid="3" name="Order">
    <vt:r8>28400</vt:r8>
  </property>
  <property fmtid="{D5CDD505-2E9C-101B-9397-08002B2CF9AE}" pid="4" name="MediaServiceImageTags">
    <vt:lpwstr/>
  </property>
</Properties>
</file>