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71" r:id="rId4"/>
    <p:sldId id="272" r:id="rId5"/>
    <p:sldId id="257" r:id="rId6"/>
    <p:sldId id="259" r:id="rId7"/>
    <p:sldId id="261" r:id="rId8"/>
    <p:sldId id="263" r:id="rId9"/>
    <p:sldId id="264" r:id="rId10"/>
    <p:sldId id="265" r:id="rId11"/>
    <p:sldId id="266" r:id="rId12"/>
    <p:sldId id="267" r:id="rId13"/>
    <p:sldId id="268" r:id="rId14"/>
    <p:sldId id="273" r:id="rId15"/>
    <p:sldId id="274" r:id="rId16"/>
    <p:sldId id="275" r:id="rId17"/>
    <p:sldId id="269" r:id="rId18"/>
    <p:sldId id="270" r:id="rId19"/>
    <p:sldId id="276" r:id="rId20"/>
    <p:sldId id="277"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32" autoAdjust="0"/>
  </p:normalViewPr>
  <p:slideViewPr>
    <p:cSldViewPr snapToGrid="0">
      <p:cViewPr varScale="1">
        <p:scale>
          <a:sx n="54" d="100"/>
          <a:sy n="54" d="100"/>
        </p:scale>
        <p:origin x="11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02792-3AEE-4FC4-B1FE-27090A061A13}" type="datetimeFigureOut">
              <a:rPr lang="en-GB" smtClean="0"/>
              <a:t>18/04/2023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2935-E0D7-423E-9761-59540DFA66AD}" type="slidenum">
              <a:rPr lang="en-GB" smtClean="0"/>
              <a:t>‹#›</a:t>
            </a:fld>
            <a:endParaRPr lang="en-GB"/>
          </a:p>
        </p:txBody>
      </p:sp>
    </p:spTree>
    <p:extLst>
      <p:ext uri="{BB962C8B-B14F-4D97-AF65-F5344CB8AC3E}">
        <p14:creationId xmlns:p14="http://schemas.microsoft.com/office/powerpoint/2010/main" val="275810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a:t>
            </a:r>
            <a:endParaRPr lang="en-GB" dirty="0"/>
          </a:p>
        </p:txBody>
      </p:sp>
      <p:sp>
        <p:nvSpPr>
          <p:cNvPr id="4" name="Slide Number Placeholder 3"/>
          <p:cNvSpPr>
            <a:spLocks noGrp="1"/>
          </p:cNvSpPr>
          <p:nvPr>
            <p:ph type="sldNum" sz="quarter" idx="10"/>
          </p:nvPr>
        </p:nvSpPr>
        <p:spPr/>
        <p:txBody>
          <a:bodyPr/>
          <a:lstStyle/>
          <a:p>
            <a:fld id="{6477F417-4810-42D1-B8C0-9534CEE8F65B}" type="slidenum">
              <a:rPr lang="en-GB" smtClean="0"/>
              <a:t>3</a:t>
            </a:fld>
            <a:endParaRPr lang="en-GB"/>
          </a:p>
        </p:txBody>
      </p:sp>
    </p:spTree>
    <p:extLst>
      <p:ext uri="{BB962C8B-B14F-4D97-AF65-F5344CB8AC3E}">
        <p14:creationId xmlns:p14="http://schemas.microsoft.com/office/powerpoint/2010/main" val="149393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Something</a:t>
            </a:r>
            <a:r>
              <a:rPr lang="en-GB" baseline="0" dirty="0" smtClean="0"/>
              <a:t> you can do at home if you feel your child struggles with intonation / expression</a:t>
            </a:r>
            <a:endParaRPr lang="en-GB" dirty="0"/>
          </a:p>
        </p:txBody>
      </p:sp>
      <p:sp>
        <p:nvSpPr>
          <p:cNvPr id="4" name="Slide Number Placeholder 3"/>
          <p:cNvSpPr>
            <a:spLocks noGrp="1"/>
          </p:cNvSpPr>
          <p:nvPr>
            <p:ph type="sldNum" sz="quarter" idx="10"/>
          </p:nvPr>
        </p:nvSpPr>
        <p:spPr/>
        <p:txBody>
          <a:bodyPr/>
          <a:lstStyle/>
          <a:p>
            <a:fld id="{6477F417-4810-42D1-B8C0-9534CEE8F65B}" type="slidenum">
              <a:rPr lang="en-GB" smtClean="0"/>
              <a:t>4</a:t>
            </a:fld>
            <a:endParaRPr lang="en-GB"/>
          </a:p>
        </p:txBody>
      </p:sp>
    </p:spTree>
    <p:extLst>
      <p:ext uri="{BB962C8B-B14F-4D97-AF65-F5344CB8AC3E}">
        <p14:creationId xmlns:p14="http://schemas.microsoft.com/office/powerpoint/2010/main" val="33325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Reading and inference </a:t>
            </a:r>
            <a:r>
              <a:rPr lang="en-GB" dirty="0" err="1" smtClean="0"/>
              <a:t>etc</a:t>
            </a:r>
            <a:r>
              <a:rPr lang="en-GB" dirty="0" smtClean="0"/>
              <a:t> can still</a:t>
            </a:r>
            <a:r>
              <a:rPr lang="en-GB" baseline="0" dirty="0" smtClean="0"/>
              <a:t> happen if the child reads independently – you can glance over the page and ask some questions, it can happen when they have listened to you read and it can be from just one page of text. </a:t>
            </a:r>
          </a:p>
          <a:p>
            <a:endParaRPr lang="en-GB" baseline="0" dirty="0" smtClean="0"/>
          </a:p>
          <a:p>
            <a:r>
              <a:rPr lang="en-GB" baseline="0" dirty="0" smtClean="0"/>
              <a:t>Prediction and inference skills can even be from films! </a:t>
            </a:r>
            <a:endParaRPr lang="en-GB" dirty="0"/>
          </a:p>
        </p:txBody>
      </p:sp>
      <p:sp>
        <p:nvSpPr>
          <p:cNvPr id="4" name="Slide Number Placeholder 3"/>
          <p:cNvSpPr>
            <a:spLocks noGrp="1"/>
          </p:cNvSpPr>
          <p:nvPr>
            <p:ph type="sldNum" sz="quarter" idx="10"/>
          </p:nvPr>
        </p:nvSpPr>
        <p:spPr/>
        <p:txBody>
          <a:bodyPr/>
          <a:lstStyle/>
          <a:p>
            <a:fld id="{57492935-E0D7-423E-9761-59540DFA66AD}" type="slidenum">
              <a:rPr lang="en-GB" smtClean="0"/>
              <a:t>5</a:t>
            </a:fld>
            <a:endParaRPr lang="en-GB"/>
          </a:p>
        </p:txBody>
      </p:sp>
    </p:spTree>
    <p:extLst>
      <p:ext uri="{BB962C8B-B14F-4D97-AF65-F5344CB8AC3E}">
        <p14:creationId xmlns:p14="http://schemas.microsoft.com/office/powerpoint/2010/main" val="23351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Sats</a:t>
            </a:r>
            <a:r>
              <a:rPr lang="en-GB" dirty="0" smtClean="0"/>
              <a:t> questions are sometimes</a:t>
            </a:r>
            <a:r>
              <a:rPr lang="en-GB" baseline="0" dirty="0" smtClean="0"/>
              <a:t> quite rogue and a good understanding of general knowledge is often what it required. </a:t>
            </a:r>
          </a:p>
          <a:p>
            <a:endParaRPr lang="en-GB" baseline="0" dirty="0" smtClean="0"/>
          </a:p>
          <a:p>
            <a:r>
              <a:rPr lang="en-GB" baseline="0" dirty="0" smtClean="0"/>
              <a:t>An assumption is made of their knowledge of high level vocabulary and it is important that they can understand words in context. Keep your language high level and encourage pupils to think about what the word might mean and why before explaining the definition to them. </a:t>
            </a:r>
            <a:endParaRPr lang="en-GB" dirty="0"/>
          </a:p>
        </p:txBody>
      </p:sp>
      <p:sp>
        <p:nvSpPr>
          <p:cNvPr id="4" name="Slide Number Placeholder 3"/>
          <p:cNvSpPr>
            <a:spLocks noGrp="1"/>
          </p:cNvSpPr>
          <p:nvPr>
            <p:ph type="sldNum" sz="quarter" idx="10"/>
          </p:nvPr>
        </p:nvSpPr>
        <p:spPr/>
        <p:txBody>
          <a:bodyPr/>
          <a:lstStyle/>
          <a:p>
            <a:fld id="{57492935-E0D7-423E-9761-59540DFA66AD}" type="slidenum">
              <a:rPr lang="en-GB" smtClean="0"/>
              <a:t>9</a:t>
            </a:fld>
            <a:endParaRPr lang="en-GB"/>
          </a:p>
        </p:txBody>
      </p:sp>
    </p:spTree>
    <p:extLst>
      <p:ext uri="{BB962C8B-B14F-4D97-AF65-F5344CB8AC3E}">
        <p14:creationId xmlns:p14="http://schemas.microsoft.com/office/powerpoint/2010/main" val="401896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endParaRPr lang="en-GB" dirty="0"/>
          </a:p>
        </p:txBody>
      </p:sp>
      <p:sp>
        <p:nvSpPr>
          <p:cNvPr id="4" name="Slide Number Placeholder 3"/>
          <p:cNvSpPr>
            <a:spLocks noGrp="1"/>
          </p:cNvSpPr>
          <p:nvPr>
            <p:ph type="sldNum" sz="quarter" idx="10"/>
          </p:nvPr>
        </p:nvSpPr>
        <p:spPr/>
        <p:txBody>
          <a:bodyPr/>
          <a:lstStyle/>
          <a:p>
            <a:fld id="{6477F417-4810-42D1-B8C0-9534CEE8F65B}" type="slidenum">
              <a:rPr lang="en-GB" smtClean="0"/>
              <a:t>14</a:t>
            </a:fld>
            <a:endParaRPr lang="en-GB"/>
          </a:p>
        </p:txBody>
      </p:sp>
    </p:spTree>
    <p:extLst>
      <p:ext uri="{BB962C8B-B14F-4D97-AF65-F5344CB8AC3E}">
        <p14:creationId xmlns:p14="http://schemas.microsoft.com/office/powerpoint/2010/main" val="244204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a:t>
            </a:r>
            <a:endParaRPr lang="en-GB" dirty="0"/>
          </a:p>
        </p:txBody>
      </p:sp>
      <p:sp>
        <p:nvSpPr>
          <p:cNvPr id="4" name="Slide Number Placeholder 3"/>
          <p:cNvSpPr>
            <a:spLocks noGrp="1"/>
          </p:cNvSpPr>
          <p:nvPr>
            <p:ph type="sldNum" sz="quarter" idx="10"/>
          </p:nvPr>
        </p:nvSpPr>
        <p:spPr/>
        <p:txBody>
          <a:bodyPr/>
          <a:lstStyle/>
          <a:p>
            <a:fld id="{6477F417-4810-42D1-B8C0-9534CEE8F65B}" type="slidenum">
              <a:rPr lang="en-GB" smtClean="0"/>
              <a:t>15</a:t>
            </a:fld>
            <a:endParaRPr lang="en-GB"/>
          </a:p>
        </p:txBody>
      </p:sp>
    </p:spTree>
    <p:extLst>
      <p:ext uri="{BB962C8B-B14F-4D97-AF65-F5344CB8AC3E}">
        <p14:creationId xmlns:p14="http://schemas.microsoft.com/office/powerpoint/2010/main" val="212471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a:t>
            </a:r>
            <a:endParaRPr lang="en-GB" dirty="0"/>
          </a:p>
        </p:txBody>
      </p:sp>
      <p:sp>
        <p:nvSpPr>
          <p:cNvPr id="4" name="Slide Number Placeholder 3"/>
          <p:cNvSpPr>
            <a:spLocks noGrp="1"/>
          </p:cNvSpPr>
          <p:nvPr>
            <p:ph type="sldNum" sz="quarter" idx="10"/>
          </p:nvPr>
        </p:nvSpPr>
        <p:spPr/>
        <p:txBody>
          <a:bodyPr/>
          <a:lstStyle/>
          <a:p>
            <a:fld id="{6477F417-4810-42D1-B8C0-9534CEE8F65B}" type="slidenum">
              <a:rPr lang="en-GB" smtClean="0"/>
              <a:t>16</a:t>
            </a:fld>
            <a:endParaRPr lang="en-GB"/>
          </a:p>
        </p:txBody>
      </p:sp>
    </p:spTree>
    <p:extLst>
      <p:ext uri="{BB962C8B-B14F-4D97-AF65-F5344CB8AC3E}">
        <p14:creationId xmlns:p14="http://schemas.microsoft.com/office/powerpoint/2010/main" val="320947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92935-E0D7-423E-9761-59540DFA66AD}" type="slidenum">
              <a:rPr lang="en-GB" smtClean="0"/>
              <a:t>19</a:t>
            </a:fld>
            <a:endParaRPr lang="en-GB"/>
          </a:p>
        </p:txBody>
      </p:sp>
    </p:spTree>
    <p:extLst>
      <p:ext uri="{BB962C8B-B14F-4D97-AF65-F5344CB8AC3E}">
        <p14:creationId xmlns:p14="http://schemas.microsoft.com/office/powerpoint/2010/main" val="29209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92935-E0D7-423E-9761-59540DFA66AD}" type="slidenum">
              <a:rPr lang="en-GB" smtClean="0"/>
              <a:t>20</a:t>
            </a:fld>
            <a:endParaRPr lang="en-GB"/>
          </a:p>
        </p:txBody>
      </p:sp>
    </p:spTree>
    <p:extLst>
      <p:ext uri="{BB962C8B-B14F-4D97-AF65-F5344CB8AC3E}">
        <p14:creationId xmlns:p14="http://schemas.microsoft.com/office/powerpoint/2010/main" val="389401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DC9A7-B336-40E6-A487-9AF7F6509918}"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368569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9A7-B336-40E6-A487-9AF7F6509918}"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130852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9A7-B336-40E6-A487-9AF7F6509918}"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349336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9A7-B336-40E6-A487-9AF7F6509918}"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416398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1DC9A7-B336-40E6-A487-9AF7F6509918}"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260370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DC9A7-B336-40E6-A487-9AF7F6509918}"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224360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DC9A7-B336-40E6-A487-9AF7F6509918}" type="datetimeFigureOut">
              <a:rPr lang="en-GB" smtClean="0"/>
              <a:t>18/04/2023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168145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DC9A7-B336-40E6-A487-9AF7F6509918}" type="datetimeFigureOut">
              <a:rPr lang="en-GB" smtClean="0"/>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380747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C9A7-B336-40E6-A487-9AF7F6509918}" type="datetimeFigureOut">
              <a:rPr lang="en-GB" smtClean="0"/>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15998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DC9A7-B336-40E6-A487-9AF7F6509918}"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28565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DC9A7-B336-40E6-A487-9AF7F6509918}"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38822-107D-4491-9447-D559E7405734}" type="slidenum">
              <a:rPr lang="en-GB" smtClean="0"/>
              <a:t>‹#›</a:t>
            </a:fld>
            <a:endParaRPr lang="en-GB"/>
          </a:p>
        </p:txBody>
      </p:sp>
    </p:spTree>
    <p:extLst>
      <p:ext uri="{BB962C8B-B14F-4D97-AF65-F5344CB8AC3E}">
        <p14:creationId xmlns:p14="http://schemas.microsoft.com/office/powerpoint/2010/main" val="369521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C9A7-B336-40E6-A487-9AF7F6509918}" type="datetimeFigureOut">
              <a:rPr lang="en-GB" smtClean="0"/>
              <a:t>18/04/2023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38822-107D-4491-9447-D559E7405734}" type="slidenum">
              <a:rPr lang="en-GB" smtClean="0"/>
              <a:t>‹#›</a:t>
            </a:fld>
            <a:endParaRPr lang="en-GB"/>
          </a:p>
        </p:txBody>
      </p:sp>
    </p:spTree>
    <p:extLst>
      <p:ext uri="{BB962C8B-B14F-4D97-AF65-F5344CB8AC3E}">
        <p14:creationId xmlns:p14="http://schemas.microsoft.com/office/powerpoint/2010/main" val="374190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oreatwandsworth.org.uk/admissions/planning-ahead---secondary-school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ndsworth.gov.uk/schools-and-admissions/admissions/secondary-school-admissions/year-6-test/about-the-year-6-tes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237" y="2238147"/>
            <a:ext cx="9144000" cy="2387600"/>
          </a:xfrm>
        </p:spPr>
        <p:txBody>
          <a:bodyPr>
            <a:normAutofit fontScale="90000"/>
          </a:bodyPr>
          <a:lstStyle/>
          <a:p>
            <a:r>
              <a:rPr lang="en-GB" dirty="0" smtClean="0">
                <a:latin typeface="NTPreCursivefk" panose="03000400000000000000" pitchFamily="66" charset="0"/>
              </a:rPr>
              <a:t>Reading</a:t>
            </a:r>
            <a:br>
              <a:rPr lang="en-GB" dirty="0" smtClean="0">
                <a:latin typeface="NTPreCursivefk" panose="03000400000000000000" pitchFamily="66" charset="0"/>
              </a:rPr>
            </a:br>
            <a:r>
              <a:rPr lang="en-GB" dirty="0" smtClean="0">
                <a:latin typeface="NTPreCursivefk" panose="03000400000000000000" pitchFamily="66" charset="0"/>
              </a:rPr>
              <a:t>&amp; </a:t>
            </a:r>
            <a:br>
              <a:rPr lang="en-GB" dirty="0" smtClean="0">
                <a:latin typeface="NTPreCursivefk" panose="03000400000000000000" pitchFamily="66" charset="0"/>
              </a:rPr>
            </a:br>
            <a:r>
              <a:rPr lang="en-GB" dirty="0" smtClean="0">
                <a:latin typeface="NTPreCursivefk" panose="03000400000000000000" pitchFamily="66" charset="0"/>
              </a:rPr>
              <a:t>Looking ahead</a:t>
            </a:r>
            <a:endParaRPr lang="en-GB" dirty="0">
              <a:latin typeface="NTPreCursivefk" panose="03000400000000000000" pitchFamily="66" charset="0"/>
            </a:endParaRPr>
          </a:p>
        </p:txBody>
      </p:sp>
      <p:pic>
        <p:nvPicPr>
          <p:cNvPr id="4" name="Picture 3"/>
          <p:cNvPicPr>
            <a:picLocks noChangeAspect="1"/>
          </p:cNvPicPr>
          <p:nvPr/>
        </p:nvPicPr>
        <p:blipFill>
          <a:blip r:embed="rId2"/>
          <a:stretch>
            <a:fillRect/>
          </a:stretch>
        </p:blipFill>
        <p:spPr>
          <a:xfrm>
            <a:off x="9165252" y="2657634"/>
            <a:ext cx="2823408" cy="1449630"/>
          </a:xfrm>
          <a:prstGeom prst="rect">
            <a:avLst/>
          </a:prstGeom>
        </p:spPr>
      </p:pic>
      <p:pic>
        <p:nvPicPr>
          <p:cNvPr id="5" name="Picture 4"/>
          <p:cNvPicPr>
            <a:picLocks noChangeAspect="1"/>
          </p:cNvPicPr>
          <p:nvPr/>
        </p:nvPicPr>
        <p:blipFill rotWithShape="1">
          <a:blip r:embed="rId3"/>
          <a:srcRect t="1171"/>
          <a:stretch/>
        </p:blipFill>
        <p:spPr>
          <a:xfrm>
            <a:off x="6376888" y="530305"/>
            <a:ext cx="2795885" cy="3286760"/>
          </a:xfrm>
          <a:prstGeom prst="rect">
            <a:avLst/>
          </a:prstGeom>
        </p:spPr>
      </p:pic>
      <p:pic>
        <p:nvPicPr>
          <p:cNvPr id="6" name="Picture 5"/>
          <p:cNvPicPr>
            <a:picLocks noChangeAspect="1"/>
          </p:cNvPicPr>
          <p:nvPr/>
        </p:nvPicPr>
        <p:blipFill>
          <a:blip r:embed="rId4"/>
          <a:stretch>
            <a:fillRect/>
          </a:stretch>
        </p:blipFill>
        <p:spPr>
          <a:xfrm>
            <a:off x="9020373" y="4125917"/>
            <a:ext cx="2990850" cy="2200275"/>
          </a:xfrm>
          <a:prstGeom prst="rect">
            <a:avLst/>
          </a:prstGeom>
        </p:spPr>
      </p:pic>
      <p:pic>
        <p:nvPicPr>
          <p:cNvPr id="7" name="Picture 6"/>
          <p:cNvPicPr>
            <a:picLocks noChangeAspect="1"/>
          </p:cNvPicPr>
          <p:nvPr/>
        </p:nvPicPr>
        <p:blipFill>
          <a:blip r:embed="rId5"/>
          <a:stretch>
            <a:fillRect/>
          </a:stretch>
        </p:blipFill>
        <p:spPr>
          <a:xfrm>
            <a:off x="6400998" y="3817065"/>
            <a:ext cx="2771775" cy="2209800"/>
          </a:xfrm>
          <a:prstGeom prst="rect">
            <a:avLst/>
          </a:prstGeom>
        </p:spPr>
      </p:pic>
      <p:pic>
        <p:nvPicPr>
          <p:cNvPr id="8" name="Picture 7"/>
          <p:cNvPicPr>
            <a:picLocks noChangeAspect="1"/>
          </p:cNvPicPr>
          <p:nvPr/>
        </p:nvPicPr>
        <p:blipFill>
          <a:blip r:embed="rId6"/>
          <a:stretch>
            <a:fillRect/>
          </a:stretch>
        </p:blipFill>
        <p:spPr>
          <a:xfrm>
            <a:off x="9172773" y="562134"/>
            <a:ext cx="2686050" cy="2095500"/>
          </a:xfrm>
          <a:prstGeom prst="rect">
            <a:avLst/>
          </a:prstGeom>
        </p:spPr>
      </p:pic>
    </p:spTree>
    <p:extLst>
      <p:ext uri="{BB962C8B-B14F-4D97-AF65-F5344CB8AC3E}">
        <p14:creationId xmlns:p14="http://schemas.microsoft.com/office/powerpoint/2010/main" val="1161142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3840" y="575399"/>
            <a:ext cx="219893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NTPreCursivefk" panose="03000400000000000000" pitchFamily="66" charset="0"/>
                <a:ea typeface="+mn-ea"/>
                <a:cs typeface="+mn-cs"/>
              </a:rPr>
              <a:t>Just Read!</a:t>
            </a:r>
            <a:endParaRPr kumimoji="0" lang="en-GB" sz="2600" b="0" i="0" u="none" strike="noStrike" kern="1200" cap="none" spc="0" normalizeH="0" baseline="0" noProof="0" dirty="0" smtClean="0">
              <a:ln>
                <a:noFill/>
              </a:ln>
              <a:solidFill>
                <a:srgbClr val="FF0000"/>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7" name="TextBox 6"/>
          <p:cNvSpPr txBox="1"/>
          <p:nvPr/>
        </p:nvSpPr>
        <p:spPr>
          <a:xfrm>
            <a:off x="6949263" y="2423465"/>
            <a:ext cx="1571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latin typeface="NTPreCursivefk" panose="03000400000000000000" pitchFamily="66" charset="0"/>
              </a:rPr>
              <a:t>T</a:t>
            </a:r>
            <a:r>
              <a:rPr kumimoji="0" lang="en-GB" sz="3600" b="0" i="0" u="none" strike="noStrike" kern="1200" cap="none" spc="0" normalizeH="0" baseline="0" noProof="0" dirty="0" smtClean="0">
                <a:ln>
                  <a:noFill/>
                </a:ln>
                <a:effectLst/>
                <a:uLnTx/>
                <a:uFillTx/>
                <a:latin typeface="NTPreCursivefk" panose="03000400000000000000" pitchFamily="66" charset="0"/>
                <a:ea typeface="+mn-ea"/>
                <a:cs typeface="+mn-cs"/>
              </a:rPr>
              <a:t>eacher</a:t>
            </a:r>
          </a:p>
        </p:txBody>
      </p:sp>
      <p:sp>
        <p:nvSpPr>
          <p:cNvPr id="8" name="TextBox 7"/>
          <p:cNvSpPr txBox="1"/>
          <p:nvPr/>
        </p:nvSpPr>
        <p:spPr>
          <a:xfrm>
            <a:off x="7999189" y="3899580"/>
            <a:ext cx="22217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Whole class</a:t>
            </a:r>
            <a:endParaRPr kumimoji="0" lang="en-GB" sz="3600" b="0" i="0" u="none" strike="noStrike" kern="1200" cap="none" spc="0" normalizeH="0" baseline="0" noProof="0" dirty="0" smtClean="0">
              <a:ln>
                <a:noFill/>
              </a:ln>
              <a:effectLst/>
              <a:uLnTx/>
              <a:uFillTx/>
              <a:latin typeface="NTPreCursivefk" panose="03000400000000000000" pitchFamily="66" charset="0"/>
              <a:ea typeface="+mn-ea"/>
              <a:cs typeface="+mn-cs"/>
            </a:endParaRPr>
          </a:p>
        </p:txBody>
      </p:sp>
      <p:sp>
        <p:nvSpPr>
          <p:cNvPr id="9" name="TextBox 8"/>
          <p:cNvSpPr txBox="1"/>
          <p:nvPr/>
        </p:nvSpPr>
        <p:spPr>
          <a:xfrm>
            <a:off x="10485119" y="2746631"/>
            <a:ext cx="1571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effectLst/>
                <a:uLnTx/>
                <a:uFillTx/>
                <a:latin typeface="NTPreCursivefk" panose="03000400000000000000" pitchFamily="66" charset="0"/>
                <a:ea typeface="+mn-ea"/>
                <a:cs typeface="+mn-cs"/>
              </a:rPr>
              <a:t>Pairs</a:t>
            </a:r>
          </a:p>
        </p:txBody>
      </p:sp>
      <p:sp>
        <p:nvSpPr>
          <p:cNvPr id="10" name="TextBox 9"/>
          <p:cNvSpPr txBox="1"/>
          <p:nvPr/>
        </p:nvSpPr>
        <p:spPr>
          <a:xfrm>
            <a:off x="10346149" y="5619750"/>
            <a:ext cx="1571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Groups</a:t>
            </a:r>
            <a:endParaRPr kumimoji="0" lang="en-GB" sz="3600" b="0" i="0" u="none" strike="noStrike" kern="1200" cap="none" spc="0" normalizeH="0" baseline="0" noProof="0" dirty="0" smtClean="0">
              <a:ln>
                <a:noFill/>
              </a:ln>
              <a:effectLst/>
              <a:uLnTx/>
              <a:uFillTx/>
              <a:latin typeface="NTPreCursivefk" panose="03000400000000000000" pitchFamily="66" charset="0"/>
              <a:ea typeface="+mn-ea"/>
              <a:cs typeface="+mn-cs"/>
            </a:endParaRPr>
          </a:p>
        </p:txBody>
      </p:sp>
      <p:sp>
        <p:nvSpPr>
          <p:cNvPr id="11" name="TextBox 10"/>
          <p:cNvSpPr txBox="1"/>
          <p:nvPr/>
        </p:nvSpPr>
        <p:spPr>
          <a:xfrm>
            <a:off x="7409909" y="5772150"/>
            <a:ext cx="19746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Individuals</a:t>
            </a:r>
            <a:endParaRPr kumimoji="0" lang="en-GB" sz="3600" b="0" i="0" u="none" strike="noStrike" kern="1200" cap="none" spc="0" normalizeH="0" baseline="0" noProof="0" dirty="0" smtClean="0">
              <a:ln>
                <a:noFill/>
              </a:ln>
              <a:effectLst/>
              <a:uLnTx/>
              <a:uFillTx/>
              <a:latin typeface="NTPreCursivefk" panose="03000400000000000000" pitchFamily="66" charset="0"/>
              <a:ea typeface="+mn-ea"/>
              <a:cs typeface="+mn-cs"/>
            </a:endParaRPr>
          </a:p>
        </p:txBody>
      </p:sp>
      <p:sp>
        <p:nvSpPr>
          <p:cNvPr id="13" name="TextBox 12"/>
          <p:cNvSpPr txBox="1"/>
          <p:nvPr/>
        </p:nvSpPr>
        <p:spPr>
          <a:xfrm>
            <a:off x="358869" y="2423465"/>
            <a:ext cx="4975131" cy="2308324"/>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This is done without stopping.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dirty="0">
              <a:latin typeface="NTPreCursivefk" panose="030004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Usually a whole chapter (or two).</a:t>
            </a:r>
          </a:p>
        </p:txBody>
      </p:sp>
    </p:spTree>
    <p:extLst>
      <p:ext uri="{BB962C8B-B14F-4D97-AF65-F5344CB8AC3E}">
        <p14:creationId xmlns:p14="http://schemas.microsoft.com/office/powerpoint/2010/main" val="274471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9520" y="656365"/>
            <a:ext cx="220925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7030A0"/>
                </a:solidFill>
                <a:effectLst/>
                <a:uLnTx/>
                <a:uFillTx/>
                <a:latin typeface="NTPreCursivefk" panose="03000400000000000000" pitchFamily="66" charset="0"/>
                <a:ea typeface="+mn-ea"/>
                <a:cs typeface="+mn-cs"/>
              </a:rPr>
              <a:t>Close Read</a:t>
            </a:r>
            <a:endParaRPr kumimoji="0" lang="en-GB" sz="2600" b="0" i="0" u="none" strike="noStrike" kern="1200" cap="none" spc="0" normalizeH="0" baseline="0" noProof="0" dirty="0" smtClean="0">
              <a:ln>
                <a:noFill/>
              </a:ln>
              <a:solidFill>
                <a:srgbClr val="7030A0"/>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7" name="TextBox 6"/>
          <p:cNvSpPr txBox="1"/>
          <p:nvPr/>
        </p:nvSpPr>
        <p:spPr>
          <a:xfrm>
            <a:off x="592549" y="1779270"/>
            <a:ext cx="7830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sp>
        <p:nvSpPr>
          <p:cNvPr id="8" name="TextBox 7"/>
          <p:cNvSpPr txBox="1"/>
          <p:nvPr/>
        </p:nvSpPr>
        <p:spPr>
          <a:xfrm>
            <a:off x="592549" y="2461466"/>
            <a:ext cx="10431051" cy="230832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Choose extract from chapter(s) that is the most difficult to understand/has the most to be gained from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dirty="0" smtClean="0">
              <a:latin typeface="NTPreCursivefk" panose="030004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latin typeface="NTPreCursivefk" panose="03000400000000000000" pitchFamily="66" charset="0"/>
              </a:rPr>
              <a:t>Teacher to teach reading skill.</a:t>
            </a:r>
            <a:endParaRPr lang="en-GB" sz="3600" dirty="0">
              <a:latin typeface="NTPreCursivefk" panose="03000400000000000000" pitchFamily="66" charset="0"/>
            </a:endParaRPr>
          </a:p>
        </p:txBody>
      </p:sp>
    </p:spTree>
    <p:extLst>
      <p:ext uri="{BB962C8B-B14F-4D97-AF65-F5344CB8AC3E}">
        <p14:creationId xmlns:p14="http://schemas.microsoft.com/office/powerpoint/2010/main" val="359870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9520" y="656365"/>
            <a:ext cx="220925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7030A0"/>
                </a:solidFill>
                <a:effectLst/>
                <a:uLnTx/>
                <a:uFillTx/>
                <a:latin typeface="NTPreCursivefk" panose="03000400000000000000" pitchFamily="66" charset="0"/>
                <a:ea typeface="+mn-ea"/>
                <a:cs typeface="+mn-cs"/>
              </a:rPr>
              <a:t>Close Read</a:t>
            </a:r>
            <a:endParaRPr kumimoji="0" lang="en-GB" sz="2600" b="0" i="0" u="none" strike="noStrike" kern="1200" cap="none" spc="0" normalizeH="0" baseline="0" noProof="0" dirty="0" smtClean="0">
              <a:ln>
                <a:noFill/>
              </a:ln>
              <a:solidFill>
                <a:srgbClr val="7030A0"/>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7" name="TextBox 6"/>
          <p:cNvSpPr txBox="1"/>
          <p:nvPr/>
        </p:nvSpPr>
        <p:spPr>
          <a:xfrm>
            <a:off x="592549" y="1779270"/>
            <a:ext cx="7830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sp>
        <p:nvSpPr>
          <p:cNvPr id="8" name="TextBox 7"/>
          <p:cNvSpPr txBox="1"/>
          <p:nvPr/>
        </p:nvSpPr>
        <p:spPr>
          <a:xfrm>
            <a:off x="592549" y="2461466"/>
            <a:ext cx="179505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Inference </a:t>
            </a:r>
          </a:p>
        </p:txBody>
      </p:sp>
      <p:sp>
        <p:nvSpPr>
          <p:cNvPr id="9" name="TextBox 8"/>
          <p:cNvSpPr txBox="1"/>
          <p:nvPr/>
        </p:nvSpPr>
        <p:spPr>
          <a:xfrm>
            <a:off x="1984469" y="4137866"/>
            <a:ext cx="179505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Prediction </a:t>
            </a:r>
          </a:p>
        </p:txBody>
      </p:sp>
      <p:sp>
        <p:nvSpPr>
          <p:cNvPr id="10" name="TextBox 9"/>
          <p:cNvSpPr txBox="1"/>
          <p:nvPr/>
        </p:nvSpPr>
        <p:spPr>
          <a:xfrm>
            <a:off x="5963585" y="2120368"/>
            <a:ext cx="179505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Retrieval </a:t>
            </a:r>
          </a:p>
        </p:txBody>
      </p:sp>
      <p:sp>
        <p:nvSpPr>
          <p:cNvPr id="11" name="TextBox 10"/>
          <p:cNvSpPr txBox="1"/>
          <p:nvPr/>
        </p:nvSpPr>
        <p:spPr>
          <a:xfrm>
            <a:off x="4087589" y="5407866"/>
            <a:ext cx="233353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Summarising </a:t>
            </a:r>
          </a:p>
        </p:txBody>
      </p:sp>
      <p:sp>
        <p:nvSpPr>
          <p:cNvPr id="12" name="TextBox 11"/>
          <p:cNvSpPr txBox="1"/>
          <p:nvPr/>
        </p:nvSpPr>
        <p:spPr>
          <a:xfrm>
            <a:off x="592549" y="5285946"/>
            <a:ext cx="203889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Sequencing </a:t>
            </a:r>
          </a:p>
        </p:txBody>
      </p:sp>
      <p:sp>
        <p:nvSpPr>
          <p:cNvPr id="13" name="TextBox 12"/>
          <p:cNvSpPr txBox="1"/>
          <p:nvPr/>
        </p:nvSpPr>
        <p:spPr>
          <a:xfrm>
            <a:off x="9147269" y="3107797"/>
            <a:ext cx="1784891" cy="1200329"/>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Author’s choice</a:t>
            </a:r>
          </a:p>
        </p:txBody>
      </p:sp>
      <p:sp>
        <p:nvSpPr>
          <p:cNvPr id="14" name="TextBox 13"/>
          <p:cNvSpPr txBox="1"/>
          <p:nvPr/>
        </p:nvSpPr>
        <p:spPr>
          <a:xfrm>
            <a:off x="8690068" y="5386383"/>
            <a:ext cx="1795051"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Mood</a:t>
            </a:r>
          </a:p>
        </p:txBody>
      </p:sp>
      <p:sp>
        <p:nvSpPr>
          <p:cNvPr id="15" name="TextBox 14"/>
          <p:cNvSpPr txBox="1"/>
          <p:nvPr/>
        </p:nvSpPr>
        <p:spPr>
          <a:xfrm>
            <a:off x="3376389" y="2716682"/>
            <a:ext cx="2235200"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Fact/opinion </a:t>
            </a:r>
          </a:p>
        </p:txBody>
      </p:sp>
      <p:sp>
        <p:nvSpPr>
          <p:cNvPr id="16" name="TextBox 15"/>
          <p:cNvSpPr txBox="1"/>
          <p:nvPr/>
        </p:nvSpPr>
        <p:spPr>
          <a:xfrm>
            <a:off x="5963584" y="3746428"/>
            <a:ext cx="1795051" cy="1200329"/>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Develop own views </a:t>
            </a:r>
          </a:p>
        </p:txBody>
      </p:sp>
    </p:spTree>
    <p:extLst>
      <p:ext uri="{BB962C8B-B14F-4D97-AF65-F5344CB8AC3E}">
        <p14:creationId xmlns:p14="http://schemas.microsoft.com/office/powerpoint/2010/main" val="1658532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467479"/>
            <a:ext cx="237212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00B050"/>
                </a:solidFill>
                <a:effectLst/>
                <a:uLnTx/>
                <a:uFillTx/>
                <a:latin typeface="NTPreCursivefk" panose="03000400000000000000" pitchFamily="66" charset="0"/>
                <a:ea typeface="+mn-ea"/>
                <a:cs typeface="+mn-cs"/>
              </a:rPr>
              <a:t>Apply Skills</a:t>
            </a:r>
            <a:endParaRPr kumimoji="0" lang="en-GB" sz="2600" b="0" i="0" u="none" strike="noStrike" kern="1200" cap="none" spc="0" normalizeH="0" baseline="0" noProof="0" dirty="0" smtClean="0">
              <a:ln>
                <a:noFill/>
              </a:ln>
              <a:solidFill>
                <a:srgbClr val="00B050"/>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7" name="TextBox 6"/>
          <p:cNvSpPr txBox="1"/>
          <p:nvPr/>
        </p:nvSpPr>
        <p:spPr>
          <a:xfrm>
            <a:off x="643349" y="2724150"/>
            <a:ext cx="393881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Children</a:t>
            </a:r>
            <a:r>
              <a:rPr kumimoji="0" lang="en-GB" sz="3600" b="0" i="0" u="none" strike="noStrike" kern="1200" cap="none" spc="0" normalizeH="0" noProof="0" dirty="0" smtClean="0">
                <a:ln>
                  <a:noFill/>
                </a:ln>
                <a:solidFill>
                  <a:prstClr val="black"/>
                </a:solidFill>
                <a:effectLst/>
                <a:uLnTx/>
                <a:uFillTx/>
                <a:latin typeface="NTPreCursivefk" panose="03000400000000000000" pitchFamily="66" charset="0"/>
                <a:ea typeface="+mn-ea"/>
                <a:cs typeface="+mn-cs"/>
              </a:rPr>
              <a:t> to apply skills they have learnt in the previous lesson.</a:t>
            </a:r>
            <a:endPar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pic>
        <p:nvPicPr>
          <p:cNvPr id="3" name="Picture 2"/>
          <p:cNvPicPr>
            <a:picLocks noChangeAspect="1"/>
          </p:cNvPicPr>
          <p:nvPr/>
        </p:nvPicPr>
        <p:blipFill>
          <a:blip r:embed="rId3"/>
          <a:stretch>
            <a:fillRect/>
          </a:stretch>
        </p:blipFill>
        <p:spPr>
          <a:xfrm>
            <a:off x="5153343" y="2428240"/>
            <a:ext cx="6457748" cy="3753802"/>
          </a:xfrm>
          <a:prstGeom prst="rect">
            <a:avLst/>
          </a:prstGeom>
        </p:spPr>
      </p:pic>
    </p:spTree>
    <p:extLst>
      <p:ext uri="{BB962C8B-B14F-4D97-AF65-F5344CB8AC3E}">
        <p14:creationId xmlns:p14="http://schemas.microsoft.com/office/powerpoint/2010/main" val="317267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528" y="5004966"/>
            <a:ext cx="1287890" cy="1516961"/>
          </a:xfrm>
          <a:prstGeom prst="rect">
            <a:avLst/>
          </a:prstGeom>
        </p:spPr>
      </p:pic>
      <p:pic>
        <p:nvPicPr>
          <p:cNvPr id="5" name="Picture 4"/>
          <p:cNvPicPr>
            <a:picLocks noChangeAspect="1"/>
          </p:cNvPicPr>
          <p:nvPr/>
        </p:nvPicPr>
        <p:blipFill>
          <a:blip r:embed="rId4"/>
          <a:stretch>
            <a:fillRect/>
          </a:stretch>
        </p:blipFill>
        <p:spPr>
          <a:xfrm>
            <a:off x="-189357" y="317947"/>
            <a:ext cx="12530250" cy="2133529"/>
          </a:xfrm>
          <a:prstGeom prst="rect">
            <a:avLst/>
          </a:prstGeom>
        </p:spPr>
      </p:pic>
      <p:sp>
        <p:nvSpPr>
          <p:cNvPr id="7" name="Rectangle 6"/>
          <p:cNvSpPr/>
          <p:nvPr/>
        </p:nvSpPr>
        <p:spPr>
          <a:xfrm>
            <a:off x="1646710" y="2587462"/>
            <a:ext cx="9462655" cy="3046988"/>
          </a:xfrm>
          <a:prstGeom prst="rect">
            <a:avLst/>
          </a:prstGeom>
        </p:spPr>
        <p:txBody>
          <a:bodyPr wrap="square">
            <a:spAutoFit/>
          </a:bodyPr>
          <a:lstStyle/>
          <a:p>
            <a:r>
              <a:rPr lang="en-GB" sz="3200" dirty="0">
                <a:solidFill>
                  <a:srgbClr val="000000"/>
                </a:solidFill>
                <a:latin typeface="NTPreCursivefk" panose="03000400000000000000" pitchFamily="66" charset="0"/>
              </a:rPr>
              <a:t>Examples of simple recall questions:</a:t>
            </a:r>
            <a:endParaRPr lang="en-GB" sz="3200" dirty="0"/>
          </a:p>
          <a:p>
            <a:r>
              <a:rPr lang="en-GB" sz="3200" dirty="0">
                <a:solidFill>
                  <a:srgbClr val="000000"/>
                </a:solidFill>
                <a:latin typeface="NTPreCursivefk" panose="03000400000000000000" pitchFamily="66" charset="0"/>
              </a:rPr>
              <a:t/>
            </a:r>
            <a:br>
              <a:rPr lang="en-GB" sz="3200" dirty="0">
                <a:solidFill>
                  <a:srgbClr val="000000"/>
                </a:solidFill>
                <a:latin typeface="NTPreCursivefk" panose="03000400000000000000" pitchFamily="66" charset="0"/>
              </a:rPr>
            </a:br>
            <a:endParaRPr lang="en-GB" sz="3200" dirty="0">
              <a:solidFill>
                <a:srgbClr val="000000"/>
              </a:solidFill>
              <a:latin typeface="NTPreCursivefk" panose="03000400000000000000" pitchFamily="66" charset="0"/>
            </a:endParaRPr>
          </a:p>
          <a:p>
            <a:r>
              <a:rPr lang="en-GB" sz="3200" dirty="0">
                <a:solidFill>
                  <a:srgbClr val="000000"/>
                </a:solidFill>
                <a:latin typeface="NTPreCursivefk" panose="03000400000000000000" pitchFamily="66" charset="0"/>
              </a:rPr>
              <a:t>1. Where does Paul sit when he takes off his muddy boots?</a:t>
            </a:r>
            <a:endParaRPr lang="en-GB" sz="3200" dirty="0"/>
          </a:p>
          <a:p>
            <a:r>
              <a:rPr lang="en-GB" sz="3200" dirty="0">
                <a:solidFill>
                  <a:srgbClr val="000000"/>
                </a:solidFill>
                <a:latin typeface="NTPreCursivefk" panose="03000400000000000000" pitchFamily="66" charset="0"/>
              </a:rPr>
              <a:t>2. What does Paul do after he puts his sweaty clothes by the washing machine?</a:t>
            </a:r>
            <a:endParaRPr lang="en-GB" sz="3200" dirty="0"/>
          </a:p>
        </p:txBody>
      </p:sp>
    </p:spTree>
    <p:extLst>
      <p:ext uri="{BB962C8B-B14F-4D97-AF65-F5344CB8AC3E}">
        <p14:creationId xmlns:p14="http://schemas.microsoft.com/office/powerpoint/2010/main" val="54195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3889" y="58865"/>
            <a:ext cx="11390757" cy="6799135"/>
          </a:xfrm>
          <a:prstGeom prst="rect">
            <a:avLst/>
          </a:prstGeom>
        </p:spPr>
      </p:pic>
      <p:pic>
        <p:nvPicPr>
          <p:cNvPr id="5" name="Picture 4"/>
          <p:cNvPicPr>
            <a:picLocks noChangeAspect="1"/>
          </p:cNvPicPr>
          <p:nvPr/>
        </p:nvPicPr>
        <p:blipFill>
          <a:blip r:embed="rId4"/>
          <a:stretch>
            <a:fillRect/>
          </a:stretch>
        </p:blipFill>
        <p:spPr>
          <a:xfrm>
            <a:off x="-125857" y="0"/>
            <a:ext cx="12530250" cy="2133529"/>
          </a:xfrm>
          <a:prstGeom prst="rect">
            <a:avLst/>
          </a:prstGeom>
        </p:spPr>
      </p:pic>
    </p:spTree>
    <p:extLst>
      <p:ext uri="{BB962C8B-B14F-4D97-AF65-F5344CB8AC3E}">
        <p14:creationId xmlns:p14="http://schemas.microsoft.com/office/powerpoint/2010/main" val="93478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528" y="5004966"/>
            <a:ext cx="1287890" cy="1516961"/>
          </a:xfrm>
          <a:prstGeom prst="rect">
            <a:avLst/>
          </a:prstGeom>
        </p:spPr>
      </p:pic>
      <p:pic>
        <p:nvPicPr>
          <p:cNvPr id="2" name="Picture 1"/>
          <p:cNvPicPr>
            <a:picLocks noChangeAspect="1"/>
          </p:cNvPicPr>
          <p:nvPr/>
        </p:nvPicPr>
        <p:blipFill>
          <a:blip r:embed="rId4"/>
          <a:stretch>
            <a:fillRect/>
          </a:stretch>
        </p:blipFill>
        <p:spPr>
          <a:xfrm>
            <a:off x="1636117" y="98952"/>
            <a:ext cx="9849301" cy="6759048"/>
          </a:xfrm>
          <a:prstGeom prst="rect">
            <a:avLst/>
          </a:prstGeom>
        </p:spPr>
      </p:pic>
    </p:spTree>
    <p:extLst>
      <p:ext uri="{BB962C8B-B14F-4D97-AF65-F5344CB8AC3E}">
        <p14:creationId xmlns:p14="http://schemas.microsoft.com/office/powerpoint/2010/main" val="463211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7440" y="416679"/>
            <a:ext cx="25907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smtClean="0">
                <a:ln>
                  <a:noFill/>
                </a:ln>
                <a:solidFill>
                  <a:srgbClr val="FFC000"/>
                </a:solidFill>
                <a:effectLst/>
                <a:uLnTx/>
                <a:uFillTx/>
                <a:latin typeface="NTPreCursivefk" panose="03000400000000000000" pitchFamily="66" charset="0"/>
                <a:ea typeface="+mn-ea"/>
                <a:cs typeface="+mn-cs"/>
              </a:rPr>
              <a:t>PiXL</a:t>
            </a:r>
            <a:r>
              <a:rPr kumimoji="0" lang="en-GB" sz="4400" b="0" i="0" u="none" strike="noStrike" kern="1200" cap="none" spc="0" normalizeH="0" baseline="0" noProof="0" dirty="0" smtClean="0">
                <a:ln>
                  <a:noFill/>
                </a:ln>
                <a:solidFill>
                  <a:srgbClr val="FFC000"/>
                </a:solidFill>
                <a:effectLst/>
                <a:uLnTx/>
                <a:uFillTx/>
                <a:latin typeface="NTPreCursivefk" panose="03000400000000000000" pitchFamily="66" charset="0"/>
                <a:ea typeface="+mn-ea"/>
                <a:cs typeface="+mn-cs"/>
              </a:rPr>
              <a:t> 3 in 3</a:t>
            </a:r>
            <a:endParaRPr kumimoji="0" lang="en-GB" sz="2600" b="0" i="0" u="none" strike="noStrike" kern="1200" cap="none" spc="0" normalizeH="0" baseline="0" noProof="0" dirty="0" smtClean="0">
              <a:ln>
                <a:noFill/>
              </a:ln>
              <a:solidFill>
                <a:srgbClr val="FFC000"/>
              </a:solidFill>
              <a:effectLst/>
              <a:uLnTx/>
              <a:uFillTx/>
              <a:latin typeface="NTPreCursivefk" panose="03000400000000000000" pitchFamily="66" charset="0"/>
              <a:ea typeface="+mn-ea"/>
              <a:cs typeface="+mn-cs"/>
            </a:endParaRPr>
          </a:p>
        </p:txBody>
      </p:sp>
      <p:pic>
        <p:nvPicPr>
          <p:cNvPr id="3" name="Picture 2"/>
          <p:cNvPicPr>
            <a:picLocks noChangeAspect="1"/>
          </p:cNvPicPr>
          <p:nvPr/>
        </p:nvPicPr>
        <p:blipFill>
          <a:blip r:embed="rId2"/>
          <a:stretch>
            <a:fillRect/>
          </a:stretch>
        </p:blipFill>
        <p:spPr>
          <a:xfrm>
            <a:off x="1366837" y="1449346"/>
            <a:ext cx="9458325" cy="4600575"/>
          </a:xfrm>
          <a:prstGeom prst="rect">
            <a:avLst/>
          </a:prstGeom>
        </p:spPr>
      </p:pic>
    </p:spTree>
    <p:extLst>
      <p:ext uri="{BB962C8B-B14F-4D97-AF65-F5344CB8AC3E}">
        <p14:creationId xmlns:p14="http://schemas.microsoft.com/office/powerpoint/2010/main" val="30394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7440" y="416679"/>
            <a:ext cx="25907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smtClean="0">
                <a:ln>
                  <a:noFill/>
                </a:ln>
                <a:solidFill>
                  <a:srgbClr val="FFC000"/>
                </a:solidFill>
                <a:effectLst/>
                <a:uLnTx/>
                <a:uFillTx/>
                <a:latin typeface="NTPreCursivefk" panose="03000400000000000000" pitchFamily="66" charset="0"/>
                <a:ea typeface="+mn-ea"/>
                <a:cs typeface="+mn-cs"/>
              </a:rPr>
              <a:t>PiXL</a:t>
            </a:r>
            <a:r>
              <a:rPr kumimoji="0" lang="en-GB" sz="4400" b="0" i="0" u="none" strike="noStrike" kern="1200" cap="none" spc="0" normalizeH="0" baseline="0" noProof="0" dirty="0" smtClean="0">
                <a:ln>
                  <a:noFill/>
                </a:ln>
                <a:solidFill>
                  <a:srgbClr val="FFC000"/>
                </a:solidFill>
                <a:effectLst/>
                <a:uLnTx/>
                <a:uFillTx/>
                <a:latin typeface="NTPreCursivefk" panose="03000400000000000000" pitchFamily="66" charset="0"/>
                <a:ea typeface="+mn-ea"/>
                <a:cs typeface="+mn-cs"/>
              </a:rPr>
              <a:t> 3 in 3</a:t>
            </a:r>
            <a:endParaRPr kumimoji="0" lang="en-GB" sz="2600" b="0" i="0" u="none" strike="noStrike" kern="1200" cap="none" spc="0" normalizeH="0" baseline="0" noProof="0" dirty="0" smtClean="0">
              <a:ln>
                <a:noFill/>
              </a:ln>
              <a:solidFill>
                <a:srgbClr val="FFC000"/>
              </a:solidFill>
              <a:effectLst/>
              <a:uLnTx/>
              <a:uFillTx/>
              <a:latin typeface="NTPreCursivefk" panose="03000400000000000000" pitchFamily="66" charset="0"/>
              <a:ea typeface="+mn-ea"/>
              <a:cs typeface="+mn-cs"/>
            </a:endParaRPr>
          </a:p>
        </p:txBody>
      </p:sp>
      <p:pic>
        <p:nvPicPr>
          <p:cNvPr id="2" name="Picture 1"/>
          <p:cNvPicPr>
            <a:picLocks noChangeAspect="1"/>
          </p:cNvPicPr>
          <p:nvPr/>
        </p:nvPicPr>
        <p:blipFill>
          <a:blip r:embed="rId2"/>
          <a:stretch>
            <a:fillRect/>
          </a:stretch>
        </p:blipFill>
        <p:spPr>
          <a:xfrm>
            <a:off x="745980" y="1364672"/>
            <a:ext cx="10440502" cy="4941125"/>
          </a:xfrm>
          <a:prstGeom prst="rect">
            <a:avLst/>
          </a:prstGeom>
        </p:spPr>
      </p:pic>
    </p:spTree>
    <p:extLst>
      <p:ext uri="{BB962C8B-B14F-4D97-AF65-F5344CB8AC3E}">
        <p14:creationId xmlns:p14="http://schemas.microsoft.com/office/powerpoint/2010/main" val="362047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6481" y="0"/>
            <a:ext cx="9144000" cy="1046376"/>
          </a:xfrm>
        </p:spPr>
        <p:txBody>
          <a:bodyPr/>
          <a:lstStyle/>
          <a:p>
            <a:r>
              <a:rPr lang="en-GB" dirty="0" smtClean="0">
                <a:latin typeface="NTPreCursivefk" panose="03000400000000000000" pitchFamily="66" charset="0"/>
              </a:rPr>
              <a:t>Looking ahead to Year 6!</a:t>
            </a:r>
            <a:endParaRPr lang="en-GB" dirty="0">
              <a:latin typeface="NTPreCursivefk" panose="03000400000000000000" pitchFamily="66" charset="0"/>
            </a:endParaRPr>
          </a:p>
        </p:txBody>
      </p:sp>
      <p:sp>
        <p:nvSpPr>
          <p:cNvPr id="4" name="Rectangle 3"/>
          <p:cNvSpPr/>
          <p:nvPr/>
        </p:nvSpPr>
        <p:spPr>
          <a:xfrm>
            <a:off x="2094016" y="1164314"/>
            <a:ext cx="8696696" cy="646331"/>
          </a:xfrm>
          <a:prstGeom prst="rect">
            <a:avLst/>
          </a:prstGeom>
        </p:spPr>
        <p:txBody>
          <a:bodyPr wrap="square">
            <a:spAutoFit/>
          </a:bodyPr>
          <a:lstStyle/>
          <a:p>
            <a:r>
              <a:rPr lang="en-GB" dirty="0">
                <a:hlinkClick r:id="rId3"/>
              </a:rPr>
              <a:t>https://www.floreatwandsworth.org.uk/admissions/planning-ahead---</a:t>
            </a:r>
            <a:r>
              <a:rPr lang="en-GB" dirty="0" smtClean="0">
                <a:hlinkClick r:id="rId3"/>
              </a:rPr>
              <a:t>secondary-schools</a:t>
            </a:r>
            <a:endParaRPr lang="en-GB" dirty="0" smtClean="0"/>
          </a:p>
          <a:p>
            <a:endParaRPr lang="en-GB" dirty="0"/>
          </a:p>
        </p:txBody>
      </p:sp>
      <p:pic>
        <p:nvPicPr>
          <p:cNvPr id="5" name="Picture 4"/>
          <p:cNvPicPr>
            <a:picLocks noChangeAspect="1"/>
          </p:cNvPicPr>
          <p:nvPr/>
        </p:nvPicPr>
        <p:blipFill>
          <a:blip r:embed="rId4"/>
          <a:stretch>
            <a:fillRect/>
          </a:stretch>
        </p:blipFill>
        <p:spPr>
          <a:xfrm rot="20912432">
            <a:off x="4220413" y="2180682"/>
            <a:ext cx="2947394" cy="4082166"/>
          </a:xfrm>
          <a:prstGeom prst="rect">
            <a:avLst/>
          </a:prstGeom>
        </p:spPr>
      </p:pic>
    </p:spTree>
    <p:extLst>
      <p:ext uri="{BB962C8B-B14F-4D97-AF65-F5344CB8AC3E}">
        <p14:creationId xmlns:p14="http://schemas.microsoft.com/office/powerpoint/2010/main" val="148353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2080" y="2628265"/>
            <a:ext cx="7661072" cy="23391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What </a:t>
            </a:r>
            <a:r>
              <a:rPr lang="en-GB" sz="4000" dirty="0" smtClean="0">
                <a:solidFill>
                  <a:prstClr val="black"/>
                </a:solidFill>
                <a:latin typeface="NTPreCursivefk" panose="03000400000000000000" pitchFamily="66" charset="0"/>
              </a:rPr>
              <a:t>was your favourite book as a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NTPreCursivefk" panose="0300040000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prstClr val="black"/>
                </a:solidFill>
                <a:latin typeface="NTPreCursivefk" panose="03000400000000000000" pitchFamily="66" charset="0"/>
              </a:rPr>
              <a:t>Why? </a:t>
            </a:r>
            <a:endParaRPr kumimoji="0" lang="en-GB" sz="32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pic>
        <p:nvPicPr>
          <p:cNvPr id="2" name="Picture 1"/>
          <p:cNvPicPr>
            <a:picLocks noChangeAspect="1"/>
          </p:cNvPicPr>
          <p:nvPr/>
        </p:nvPicPr>
        <p:blipFill>
          <a:blip r:embed="rId3"/>
          <a:stretch>
            <a:fillRect/>
          </a:stretch>
        </p:blipFill>
        <p:spPr>
          <a:xfrm>
            <a:off x="198755" y="226695"/>
            <a:ext cx="2371725" cy="2076450"/>
          </a:xfrm>
          <a:prstGeom prst="rect">
            <a:avLst/>
          </a:prstGeom>
        </p:spPr>
      </p:pic>
    </p:spTree>
    <p:extLst>
      <p:ext uri="{BB962C8B-B14F-4D97-AF65-F5344CB8AC3E}">
        <p14:creationId xmlns:p14="http://schemas.microsoft.com/office/powerpoint/2010/main" val="319339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133" y="-72967"/>
            <a:ext cx="9144000" cy="1046376"/>
          </a:xfrm>
        </p:spPr>
        <p:txBody>
          <a:bodyPr/>
          <a:lstStyle/>
          <a:p>
            <a:r>
              <a:rPr lang="en-GB" dirty="0" smtClean="0">
                <a:latin typeface="NTPreCursivefk" panose="03000400000000000000" pitchFamily="66" charset="0"/>
              </a:rPr>
              <a:t>Wandsworth Test</a:t>
            </a:r>
            <a:endParaRPr lang="en-GB" dirty="0">
              <a:latin typeface="NTPreCursivefk" panose="03000400000000000000" pitchFamily="66" charset="0"/>
            </a:endParaRPr>
          </a:p>
        </p:txBody>
      </p:sp>
      <p:sp>
        <p:nvSpPr>
          <p:cNvPr id="6" name="Rectangle 5"/>
          <p:cNvSpPr/>
          <p:nvPr/>
        </p:nvSpPr>
        <p:spPr>
          <a:xfrm>
            <a:off x="175651" y="6073981"/>
            <a:ext cx="11811990" cy="1200329"/>
          </a:xfrm>
          <a:prstGeom prst="rect">
            <a:avLst/>
          </a:prstGeom>
        </p:spPr>
        <p:txBody>
          <a:bodyPr wrap="square">
            <a:spAutoFit/>
          </a:bodyPr>
          <a:lstStyle/>
          <a:p>
            <a:r>
              <a:rPr lang="en-GB" dirty="0">
                <a:hlinkClick r:id="rId3"/>
              </a:rPr>
              <a:t>https://www.wandsworth.gov.uk/schools-and-admissions/admissions/secondary-school-admissions/year-6-test/about-the-year-6-test</a:t>
            </a:r>
            <a:r>
              <a:rPr lang="en-GB" dirty="0" smtClean="0">
                <a:hlinkClick r:id="rId3"/>
              </a:rPr>
              <a:t>/</a:t>
            </a:r>
            <a:endParaRPr lang="en-GB" dirty="0" smtClean="0"/>
          </a:p>
          <a:p>
            <a:endParaRPr lang="en-GB" dirty="0" smtClean="0"/>
          </a:p>
          <a:p>
            <a:endParaRPr lang="en-GB" dirty="0"/>
          </a:p>
        </p:txBody>
      </p:sp>
      <p:pic>
        <p:nvPicPr>
          <p:cNvPr id="8" name="Picture 7"/>
          <p:cNvPicPr>
            <a:picLocks noChangeAspect="1"/>
          </p:cNvPicPr>
          <p:nvPr/>
        </p:nvPicPr>
        <p:blipFill>
          <a:blip r:embed="rId4"/>
          <a:stretch>
            <a:fillRect/>
          </a:stretch>
        </p:blipFill>
        <p:spPr>
          <a:xfrm>
            <a:off x="8316471" y="85039"/>
            <a:ext cx="1981477" cy="2238687"/>
          </a:xfrm>
          <a:prstGeom prst="rect">
            <a:avLst/>
          </a:prstGeom>
        </p:spPr>
      </p:pic>
      <p:pic>
        <p:nvPicPr>
          <p:cNvPr id="9" name="Picture 8"/>
          <p:cNvPicPr>
            <a:picLocks noChangeAspect="1"/>
          </p:cNvPicPr>
          <p:nvPr/>
        </p:nvPicPr>
        <p:blipFill>
          <a:blip r:embed="rId5"/>
          <a:stretch>
            <a:fillRect/>
          </a:stretch>
        </p:blipFill>
        <p:spPr>
          <a:xfrm>
            <a:off x="6044540" y="2429433"/>
            <a:ext cx="6048855" cy="3433134"/>
          </a:xfrm>
          <a:prstGeom prst="rect">
            <a:avLst/>
          </a:prstGeom>
        </p:spPr>
      </p:pic>
      <p:pic>
        <p:nvPicPr>
          <p:cNvPr id="3" name="Picture 2"/>
          <p:cNvPicPr>
            <a:picLocks noChangeAspect="1"/>
          </p:cNvPicPr>
          <p:nvPr/>
        </p:nvPicPr>
        <p:blipFill>
          <a:blip r:embed="rId6"/>
          <a:stretch>
            <a:fillRect/>
          </a:stretch>
        </p:blipFill>
        <p:spPr>
          <a:xfrm>
            <a:off x="0" y="2582270"/>
            <a:ext cx="5974600" cy="2714125"/>
          </a:xfrm>
          <a:prstGeom prst="rect">
            <a:avLst/>
          </a:prstGeom>
        </p:spPr>
      </p:pic>
    </p:spTree>
    <p:extLst>
      <p:ext uri="{BB962C8B-B14F-4D97-AF65-F5344CB8AC3E}">
        <p14:creationId xmlns:p14="http://schemas.microsoft.com/office/powerpoint/2010/main" val="19697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8943" y="0"/>
            <a:ext cx="6381299" cy="6858000"/>
          </a:xfrm>
          <a:prstGeom prst="rect">
            <a:avLst/>
          </a:prstGeom>
        </p:spPr>
      </p:pic>
      <p:sp>
        <p:nvSpPr>
          <p:cNvPr id="7" name="TextBox 6"/>
          <p:cNvSpPr txBox="1"/>
          <p:nvPr/>
        </p:nvSpPr>
        <p:spPr>
          <a:xfrm>
            <a:off x="599440" y="1876425"/>
            <a:ext cx="3483646" cy="184665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Oxford Levels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Book Bands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spTree>
    <p:extLst>
      <p:ext uri="{BB962C8B-B14F-4D97-AF65-F5344CB8AC3E}">
        <p14:creationId xmlns:p14="http://schemas.microsoft.com/office/powerpoint/2010/main" val="1938994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9" y="1657406"/>
            <a:ext cx="9173497" cy="4708981"/>
          </a:xfrm>
          <a:prstGeom prst="rect">
            <a:avLst/>
          </a:prstGeom>
          <a:noFill/>
        </p:spPr>
        <p:txBody>
          <a:bodyPr wrap="square" rtlCol="0">
            <a:spAutoFit/>
          </a:bodyPr>
          <a:lstStyle/>
          <a:p>
            <a:pPr marL="457200" indent="-457200">
              <a:buFont typeface="Arial" panose="020B0604020202020204" pitchFamily="34" charset="0"/>
              <a:buChar char="•"/>
            </a:pPr>
            <a:r>
              <a:rPr lang="en-GB" sz="3000" dirty="0" smtClean="0">
                <a:latin typeface="NTPreCursivefk" panose="03000400000000000000" pitchFamily="66" charset="0"/>
              </a:rPr>
              <a:t>Reading </a:t>
            </a:r>
            <a:r>
              <a:rPr lang="en-GB" sz="3000" dirty="0">
                <a:latin typeface="NTPreCursivefk" panose="03000400000000000000" pitchFamily="66" charset="0"/>
              </a:rPr>
              <a:t>for pleasure: non-fiction, first news/happy news, library, book </a:t>
            </a:r>
            <a:r>
              <a:rPr lang="en-GB" sz="3000" dirty="0" smtClean="0">
                <a:latin typeface="NTPreCursivefk" panose="03000400000000000000" pitchFamily="66" charset="0"/>
              </a:rPr>
              <a:t>talk</a:t>
            </a:r>
          </a:p>
          <a:p>
            <a:pPr marL="457200" indent="-457200">
              <a:buFont typeface="Arial" panose="020B0604020202020204" pitchFamily="34" charset="0"/>
              <a:buChar char="•"/>
            </a:pPr>
            <a:endParaRPr lang="en-GB" sz="3000" dirty="0">
              <a:latin typeface="NTPreCursivefk" panose="03000400000000000000" pitchFamily="66" charset="0"/>
            </a:endParaRPr>
          </a:p>
          <a:p>
            <a:pPr marL="457200" indent="-457200">
              <a:buFont typeface="Arial" panose="020B0604020202020204" pitchFamily="34" charset="0"/>
              <a:buChar char="•"/>
            </a:pPr>
            <a:r>
              <a:rPr lang="en-GB" sz="3000" dirty="0">
                <a:latin typeface="NTPreCursivefk" panose="03000400000000000000" pitchFamily="66" charset="0"/>
              </a:rPr>
              <a:t>Daily reading (10-15 minutes)</a:t>
            </a:r>
          </a:p>
          <a:p>
            <a:pPr marL="457200" indent="-457200">
              <a:buFont typeface="Arial" panose="020B0604020202020204" pitchFamily="34" charset="0"/>
              <a:buChar char="•"/>
            </a:pPr>
            <a:endParaRPr lang="en-GB" sz="3000" dirty="0" smtClean="0">
              <a:latin typeface="NTPreCursivefk" panose="03000400000000000000" pitchFamily="66" charset="0"/>
            </a:endParaRPr>
          </a:p>
          <a:p>
            <a:pPr marL="457200" indent="-457200">
              <a:buFont typeface="Arial" panose="020B0604020202020204" pitchFamily="34" charset="0"/>
              <a:buChar char="•"/>
            </a:pPr>
            <a:r>
              <a:rPr lang="en-GB" sz="3000" dirty="0" smtClean="0">
                <a:latin typeface="NTPreCursivefk" panose="03000400000000000000" pitchFamily="66" charset="0"/>
              </a:rPr>
              <a:t>Reading records (every Friday checked by us)</a:t>
            </a:r>
          </a:p>
          <a:p>
            <a:endParaRPr lang="en-GB" sz="3000" dirty="0">
              <a:latin typeface="NTPreCursivefk" panose="03000400000000000000" pitchFamily="66" charset="0"/>
            </a:endParaRPr>
          </a:p>
          <a:p>
            <a:pPr marL="457200" indent="-457200">
              <a:buFont typeface="Arial" panose="020B0604020202020204" pitchFamily="34" charset="0"/>
              <a:buChar char="•"/>
            </a:pPr>
            <a:r>
              <a:rPr lang="en-GB" sz="3000" dirty="0" smtClean="0">
                <a:latin typeface="NTPreCursivefk" panose="03000400000000000000" pitchFamily="66" charset="0"/>
              </a:rPr>
              <a:t>Reading home learning (reading skills)</a:t>
            </a:r>
            <a:endParaRPr lang="en-GB" sz="3000" dirty="0">
              <a:latin typeface="NTPreCursivefk" panose="03000400000000000000" pitchFamily="66" charset="0"/>
            </a:endParaRPr>
          </a:p>
          <a:p>
            <a:pPr marL="457200" indent="-457200">
              <a:buFont typeface="Arial" panose="020B0604020202020204" pitchFamily="34" charset="0"/>
              <a:buChar char="•"/>
            </a:pPr>
            <a:endParaRPr lang="en-GB" sz="3000" dirty="0">
              <a:latin typeface="NTPreCursivefk" panose="03000400000000000000" pitchFamily="66" charset="0"/>
            </a:endParaRPr>
          </a:p>
          <a:p>
            <a:pPr marL="457200" indent="-457200">
              <a:buFont typeface="Arial" panose="020B0604020202020204" pitchFamily="34" charset="0"/>
              <a:buChar char="•"/>
            </a:pPr>
            <a:r>
              <a:rPr lang="en-GB" sz="3000" dirty="0" smtClean="0">
                <a:latin typeface="NTPreCursivefk" panose="03000400000000000000" pitchFamily="66" charset="0"/>
              </a:rPr>
              <a:t>Ask questions</a:t>
            </a:r>
          </a:p>
        </p:txBody>
      </p:sp>
      <p:sp>
        <p:nvSpPr>
          <p:cNvPr id="3" name="Title 1"/>
          <p:cNvSpPr txBox="1">
            <a:spLocks/>
          </p:cNvSpPr>
          <p:nvPr/>
        </p:nvSpPr>
        <p:spPr>
          <a:xfrm>
            <a:off x="1238865" y="625788"/>
            <a:ext cx="8398934" cy="81955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dirty="0" smtClean="0">
                <a:latin typeface="NTPreCursivefk" panose="03000400000000000000" pitchFamily="66" charset="0"/>
              </a:rPr>
              <a:t>What can I do at home?</a:t>
            </a:r>
            <a:endParaRPr lang="en-GB" sz="5500" dirty="0">
              <a:latin typeface="NTPreCursivefk" panose="03000400000000000000" pitchFamily="66" charset="0"/>
            </a:endParaRPr>
          </a:p>
        </p:txBody>
      </p:sp>
      <p:pic>
        <p:nvPicPr>
          <p:cNvPr id="2" name="Picture 1"/>
          <p:cNvPicPr>
            <a:picLocks noChangeAspect="1"/>
          </p:cNvPicPr>
          <p:nvPr/>
        </p:nvPicPr>
        <p:blipFill>
          <a:blip r:embed="rId3"/>
          <a:stretch>
            <a:fillRect/>
          </a:stretch>
        </p:blipFill>
        <p:spPr>
          <a:xfrm rot="21101356">
            <a:off x="9041987" y="692695"/>
            <a:ext cx="3013603" cy="839583"/>
          </a:xfrm>
          <a:prstGeom prst="rect">
            <a:avLst/>
          </a:prstGeom>
        </p:spPr>
      </p:pic>
      <p:pic>
        <p:nvPicPr>
          <p:cNvPr id="5" name="Picture 4"/>
          <p:cNvPicPr>
            <a:picLocks noChangeAspect="1"/>
          </p:cNvPicPr>
          <p:nvPr/>
        </p:nvPicPr>
        <p:blipFill>
          <a:blip r:embed="rId4"/>
          <a:stretch>
            <a:fillRect/>
          </a:stretch>
        </p:blipFill>
        <p:spPr>
          <a:xfrm rot="702774">
            <a:off x="9797803" y="2621254"/>
            <a:ext cx="1718370" cy="1752600"/>
          </a:xfrm>
          <a:prstGeom prst="rect">
            <a:avLst/>
          </a:prstGeom>
        </p:spPr>
      </p:pic>
      <p:pic>
        <p:nvPicPr>
          <p:cNvPr id="6" name="Picture 5"/>
          <p:cNvPicPr>
            <a:picLocks noChangeAspect="1"/>
          </p:cNvPicPr>
          <p:nvPr/>
        </p:nvPicPr>
        <p:blipFill>
          <a:blip r:embed="rId5"/>
          <a:stretch>
            <a:fillRect/>
          </a:stretch>
        </p:blipFill>
        <p:spPr>
          <a:xfrm rot="20819295">
            <a:off x="9128561" y="4964061"/>
            <a:ext cx="2488944" cy="1451279"/>
          </a:xfrm>
          <a:prstGeom prst="rect">
            <a:avLst/>
          </a:prstGeom>
        </p:spPr>
      </p:pic>
    </p:spTree>
    <p:extLst>
      <p:ext uri="{BB962C8B-B14F-4D97-AF65-F5344CB8AC3E}">
        <p14:creationId xmlns:p14="http://schemas.microsoft.com/office/powerpoint/2010/main" val="101407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9531" y="-62286"/>
            <a:ext cx="11312527" cy="830997"/>
          </a:xfrm>
          <a:prstGeom prst="rect">
            <a:avLst/>
          </a:prstGeom>
        </p:spPr>
        <p:txBody>
          <a:bodyPr wrap="square">
            <a:spAutoFit/>
          </a:bodyPr>
          <a:lstStyle/>
          <a:p>
            <a:pPr algn="just"/>
            <a:r>
              <a:rPr lang="en-GB" sz="4800" dirty="0" smtClean="0">
                <a:latin typeface="NTPreCursivefk" panose="03000400000000000000" pitchFamily="66" charset="0"/>
              </a:rPr>
              <a:t>Activity 1 – Echo Reading </a:t>
            </a:r>
            <a:endParaRPr lang="en-GB" sz="4800" dirty="0"/>
          </a:p>
        </p:txBody>
      </p:sp>
      <p:sp>
        <p:nvSpPr>
          <p:cNvPr id="5" name="Rectangle 4"/>
          <p:cNvSpPr/>
          <p:nvPr/>
        </p:nvSpPr>
        <p:spPr>
          <a:xfrm>
            <a:off x="0" y="793455"/>
            <a:ext cx="12192000" cy="6064545"/>
          </a:xfrm>
          <a:prstGeom prst="rect">
            <a:avLst/>
          </a:prstGeom>
          <a:solidFill>
            <a:schemeClr val="accent5">
              <a:lumMod val="20000"/>
              <a:lumOff val="80000"/>
            </a:schemeClr>
          </a:solidFill>
        </p:spPr>
        <p:txBody>
          <a:bodyPr wrap="square">
            <a:spAutoFit/>
          </a:bodyPr>
          <a:lstStyle/>
          <a:p>
            <a:pPr algn="ctr">
              <a:lnSpc>
                <a:spcPct val="107000"/>
              </a:lnSpc>
              <a:spcAft>
                <a:spcPts val="800"/>
              </a:spcAft>
            </a:pPr>
            <a:r>
              <a:rPr lang="en-GB" sz="3600" b="1" dirty="0">
                <a:latin typeface="NTPreCursivefk" panose="03000400000000000000" pitchFamily="66" charset="0"/>
                <a:ea typeface="Calibri" panose="020F0502020204030204" pitchFamily="34" charset="0"/>
                <a:cs typeface="Times New Roman" panose="02020603050405020304" pitchFamily="18" charset="0"/>
              </a:rPr>
              <a:t>Fred and the Ferocious </a:t>
            </a:r>
            <a:r>
              <a:rPr lang="en-GB" sz="3600" b="1" dirty="0" smtClean="0">
                <a:latin typeface="NTPreCursivefk" panose="03000400000000000000" pitchFamily="66" charset="0"/>
                <a:ea typeface="Calibri" panose="020F0502020204030204" pitchFamily="34" charset="0"/>
                <a:cs typeface="Times New Roman" panose="02020603050405020304" pitchFamily="18" charset="0"/>
              </a:rPr>
              <a:t>Dragon</a:t>
            </a:r>
          </a:p>
          <a:p>
            <a:pPr algn="ct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b="1" dirty="0">
                <a:latin typeface="NTPreCursivefk" panose="03000400000000000000" pitchFamily="66" charset="0"/>
                <a:ea typeface="Calibri" panose="020F0502020204030204" pitchFamily="34" charset="0"/>
                <a:cs typeface="Times New Roman" panose="02020603050405020304" pitchFamily="18" charset="0"/>
              </a:rPr>
              <a:t> </a:t>
            </a:r>
            <a:r>
              <a:rPr lang="en-GB" sz="3600" dirty="0" smtClean="0">
                <a:latin typeface="NTPreCursivefk" panose="03000400000000000000" pitchFamily="66" charset="0"/>
                <a:ea typeface="Calibri" panose="020F0502020204030204" pitchFamily="34" charset="0"/>
                <a:cs typeface="Times New Roman" panose="02020603050405020304" pitchFamily="18" charset="0"/>
              </a:rPr>
              <a:t>There </a:t>
            </a:r>
            <a:r>
              <a:rPr lang="en-GB" sz="3600" dirty="0">
                <a:latin typeface="NTPreCursivefk" panose="03000400000000000000" pitchFamily="66" charset="0"/>
                <a:ea typeface="Calibri" panose="020F0502020204030204" pitchFamily="34" charset="0"/>
                <a:cs typeface="Times New Roman" panose="02020603050405020304" pitchFamily="18" charset="0"/>
              </a:rPr>
              <a:t>once was a poor child called </a:t>
            </a:r>
            <a:r>
              <a:rPr lang="en-GB" sz="3600" dirty="0" smtClean="0">
                <a:latin typeface="NTPreCursivefk" panose="03000400000000000000" pitchFamily="66" charset="0"/>
                <a:ea typeface="Calibri" panose="020F0502020204030204" pitchFamily="34" charset="0"/>
                <a:cs typeface="Times New Roman" panose="02020603050405020304" pitchFamily="18" charset="0"/>
              </a:rPr>
              <a:t>Fred, </a:t>
            </a:r>
            <a:r>
              <a:rPr lang="en-GB" sz="3600" dirty="0">
                <a:latin typeface="NTPreCursivefk" panose="03000400000000000000" pitchFamily="66" charset="0"/>
                <a:ea typeface="Calibri" panose="020F0502020204030204" pitchFamily="34" charset="0"/>
                <a:cs typeface="Times New Roman" panose="02020603050405020304" pitchFamily="18" charset="0"/>
              </a:rPr>
              <a:t>who lived on the edge of a dark, damp forest. </a:t>
            </a:r>
            <a:r>
              <a:rPr lang="en-GB" sz="3600" dirty="0" smtClean="0">
                <a:latin typeface="NTPreCursivefk" panose="03000400000000000000" pitchFamily="66" charset="0"/>
                <a:ea typeface="Calibri" panose="020F0502020204030204" pitchFamily="34" charset="0"/>
                <a:cs typeface="Times New Roman" panose="02020603050405020304" pitchFamily="18" charset="0"/>
              </a:rPr>
              <a:t>Early </a:t>
            </a:r>
            <a:r>
              <a:rPr lang="en-GB" sz="3600" dirty="0">
                <a:latin typeface="NTPreCursivefk" panose="03000400000000000000" pitchFamily="66" charset="0"/>
                <a:ea typeface="Calibri" panose="020F0502020204030204" pitchFamily="34" charset="0"/>
                <a:cs typeface="Times New Roman" panose="02020603050405020304" pitchFamily="18" charset="0"/>
              </a:rPr>
              <a:t>one crisp, frosty morning, he woke up and was about to leave for school when his mother warned him… “Beware of the ferocious dragon in the cavernous cave!”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dirty="0">
                <a:latin typeface="NTPreCursivefk" panose="03000400000000000000" pitchFamily="66" charset="0"/>
                <a:ea typeface="Calibri" panose="020F0502020204030204" pitchFamily="34" charset="0"/>
                <a:cs typeface="Times New Roman" panose="02020603050405020304" pitchFamily="18" charset="0"/>
              </a:rPr>
              <a:t>Not wanting to be late, Fred ran and he ran and he ran until he approached the cavernous cave. Were the rumours about the dragon true or was it just fantasy? Fred took a deep breath and peered cautiously inside.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550406" y="184028"/>
            <a:ext cx="1287890" cy="1516961"/>
          </a:xfrm>
          <a:prstGeom prst="rect">
            <a:avLst/>
          </a:prstGeom>
        </p:spPr>
      </p:pic>
    </p:spTree>
    <p:extLst>
      <p:ext uri="{BB962C8B-B14F-4D97-AF65-F5344CB8AC3E}">
        <p14:creationId xmlns:p14="http://schemas.microsoft.com/office/powerpoint/2010/main" val="158420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22357"/>
            <a:ext cx="10180607" cy="5478423"/>
          </a:xfrm>
          <a:prstGeom prst="rect">
            <a:avLst/>
          </a:prstGeom>
          <a:noFill/>
        </p:spPr>
        <p:txBody>
          <a:bodyPr wrap="none" rtlCol="0">
            <a:spAutoFit/>
          </a:bodyPr>
          <a:lstStyle/>
          <a:p>
            <a:r>
              <a:rPr lang="en-GB" sz="4200" dirty="0" smtClean="0">
                <a:latin typeface="NTPreCursivefk" panose="03000400000000000000" pitchFamily="66" charset="0"/>
              </a:rPr>
              <a:t>How can we promote a love for reading?</a:t>
            </a:r>
          </a:p>
          <a:p>
            <a:endParaRPr lang="en-GB" sz="2600" dirty="0">
              <a:latin typeface="NTPreCursivefk" panose="03000400000000000000" pitchFamily="66" charset="0"/>
            </a:endParaRPr>
          </a:p>
          <a:p>
            <a:pPr marL="457200" indent="-457200">
              <a:buFont typeface="Arial" panose="020B0604020202020204" pitchFamily="34" charset="0"/>
              <a:buChar char="•"/>
            </a:pPr>
            <a:r>
              <a:rPr lang="en-GB" sz="3200" dirty="0" smtClean="0">
                <a:latin typeface="NTPreCursivefk" panose="03000400000000000000" pitchFamily="66" charset="0"/>
              </a:rPr>
              <a:t>Embed daily reading into our schedule</a:t>
            </a:r>
          </a:p>
          <a:p>
            <a:pPr marL="457200" indent="-457200">
              <a:buFont typeface="Arial" panose="020B0604020202020204" pitchFamily="34" charset="0"/>
              <a:buChar char="•"/>
            </a:pPr>
            <a:r>
              <a:rPr lang="en-GB" sz="3200" dirty="0" smtClean="0">
                <a:latin typeface="NTPreCursivefk" panose="03000400000000000000" pitchFamily="66" charset="0"/>
              </a:rPr>
              <a:t>Ensure a structured lesson approach creating consistency in teaching</a:t>
            </a:r>
          </a:p>
          <a:p>
            <a:pPr marL="457200" indent="-457200">
              <a:buFont typeface="Arial" panose="020B0604020202020204" pitchFamily="34" charset="0"/>
              <a:buChar char="•"/>
            </a:pPr>
            <a:r>
              <a:rPr lang="en-GB" sz="3200" dirty="0" smtClean="0">
                <a:latin typeface="NTPreCursivefk" panose="03000400000000000000" pitchFamily="66" charset="0"/>
              </a:rPr>
              <a:t>Introduce more up to date and engaging books for children</a:t>
            </a:r>
          </a:p>
          <a:p>
            <a:pPr marL="457200" indent="-457200">
              <a:buFont typeface="Arial" panose="020B0604020202020204" pitchFamily="34" charset="0"/>
              <a:buChar char="•"/>
            </a:pPr>
            <a:r>
              <a:rPr lang="en-GB" sz="3200" dirty="0" smtClean="0">
                <a:latin typeface="NTPreCursivefk" panose="03000400000000000000" pitchFamily="66" charset="0"/>
              </a:rPr>
              <a:t>Visiting our library (school and elsewhere)</a:t>
            </a:r>
          </a:p>
          <a:p>
            <a:pPr marL="457200" indent="-457200">
              <a:buFont typeface="Arial" panose="020B0604020202020204" pitchFamily="34" charset="0"/>
              <a:buChar char="•"/>
            </a:pPr>
            <a:r>
              <a:rPr lang="en-GB" sz="3200" dirty="0" smtClean="0">
                <a:latin typeface="NTPreCursivefk" panose="03000400000000000000" pitchFamily="66" charset="0"/>
              </a:rPr>
              <a:t>Reading records</a:t>
            </a:r>
          </a:p>
          <a:p>
            <a:pPr marL="457200" indent="-457200">
              <a:buFont typeface="Arial" panose="020B0604020202020204" pitchFamily="34" charset="0"/>
              <a:buChar char="•"/>
            </a:pPr>
            <a:r>
              <a:rPr lang="en-GB" sz="3200" dirty="0" smtClean="0">
                <a:latin typeface="NTPreCursivefk" panose="03000400000000000000" pitchFamily="66" charset="0"/>
              </a:rPr>
              <a:t>Exciting book corners </a:t>
            </a:r>
          </a:p>
          <a:p>
            <a:pPr marL="457200" indent="-457200">
              <a:buFont typeface="Arial" panose="020B0604020202020204" pitchFamily="34" charset="0"/>
              <a:buChar char="•"/>
            </a:pPr>
            <a:r>
              <a:rPr lang="en-GB" sz="3200" dirty="0" smtClean="0">
                <a:latin typeface="NTPreCursivefk" panose="03000400000000000000" pitchFamily="66" charset="0"/>
              </a:rPr>
              <a:t>Exciting book talk</a:t>
            </a:r>
          </a:p>
          <a:p>
            <a:pPr marL="457200" indent="-457200">
              <a:buFont typeface="Arial" panose="020B0604020202020204" pitchFamily="34" charset="0"/>
              <a:buChar char="•"/>
            </a:pPr>
            <a:r>
              <a:rPr lang="en-GB" sz="3200" dirty="0" smtClean="0">
                <a:latin typeface="NTPreCursivefk" panose="03000400000000000000" pitchFamily="66" charset="0"/>
              </a:rPr>
              <a:t>Celebrating reading events throughout the year</a:t>
            </a:r>
          </a:p>
          <a:p>
            <a:endParaRPr lang="en-GB" sz="2600" dirty="0">
              <a:latin typeface="NTPreCursivefk" panose="03000400000000000000" pitchFamily="66" charset="0"/>
            </a:endParaRPr>
          </a:p>
        </p:txBody>
      </p:sp>
      <p:pic>
        <p:nvPicPr>
          <p:cNvPr id="6" name="Picture 5"/>
          <p:cNvPicPr>
            <a:picLocks noChangeAspect="1"/>
          </p:cNvPicPr>
          <p:nvPr/>
        </p:nvPicPr>
        <p:blipFill>
          <a:blip r:embed="rId3"/>
          <a:stretch>
            <a:fillRect/>
          </a:stretch>
        </p:blipFill>
        <p:spPr>
          <a:xfrm>
            <a:off x="8747442" y="5058410"/>
            <a:ext cx="3190875" cy="1638300"/>
          </a:xfrm>
          <a:prstGeom prst="rect">
            <a:avLst/>
          </a:prstGeom>
        </p:spPr>
      </p:pic>
    </p:spTree>
    <p:extLst>
      <p:ext uri="{BB962C8B-B14F-4D97-AF65-F5344CB8AC3E}">
        <p14:creationId xmlns:p14="http://schemas.microsoft.com/office/powerpoint/2010/main" val="64443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6480" y="870585"/>
            <a:ext cx="3237296"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Reading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4" name="TextBox 3"/>
          <p:cNvSpPr txBox="1"/>
          <p:nvPr/>
        </p:nvSpPr>
        <p:spPr>
          <a:xfrm>
            <a:off x="365760" y="2692400"/>
            <a:ext cx="10227030" cy="1200329"/>
          </a:xfrm>
          <a:prstGeom prst="rect">
            <a:avLst/>
          </a:prstGeom>
          <a:noFill/>
        </p:spPr>
        <p:txBody>
          <a:bodyPr wrap="square" rtlCol="0">
            <a:spAutoFit/>
          </a:bodyPr>
          <a:lstStyle/>
          <a:p>
            <a:r>
              <a:rPr lang="en-GB" sz="3600" dirty="0" smtClean="0">
                <a:latin typeface="NTPreCursivefk" panose="03000400000000000000" pitchFamily="66" charset="0"/>
              </a:rPr>
              <a:t>What are the expectations for children and parents?</a:t>
            </a:r>
          </a:p>
          <a:p>
            <a:endParaRPr lang="en-GB" sz="3600" dirty="0">
              <a:latin typeface="NTPreCursivefk" panose="03000400000000000000" pitchFamily="66" charset="0"/>
            </a:endParaRPr>
          </a:p>
        </p:txBody>
      </p:sp>
    </p:spTree>
    <p:extLst>
      <p:ext uri="{BB962C8B-B14F-4D97-AF65-F5344CB8AC3E}">
        <p14:creationId xmlns:p14="http://schemas.microsoft.com/office/powerpoint/2010/main" val="294734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1760" y="609719"/>
            <a:ext cx="2618024"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KS2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sp>
        <p:nvSpPr>
          <p:cNvPr id="2" name="TextBox 1"/>
          <p:cNvSpPr txBox="1"/>
          <p:nvPr/>
        </p:nvSpPr>
        <p:spPr>
          <a:xfrm>
            <a:off x="386080" y="4419600"/>
            <a:ext cx="2123440" cy="1569660"/>
          </a:xfrm>
          <a:prstGeom prst="rect">
            <a:avLst/>
          </a:prstGeom>
          <a:noFill/>
          <a:ln w="28575">
            <a:solidFill>
              <a:srgbClr val="00B0F0"/>
            </a:solidFill>
          </a:ln>
        </p:spPr>
        <p:txBody>
          <a:bodyPr wrap="square" rtlCol="0">
            <a:spAutoFit/>
          </a:bodyPr>
          <a:lstStyle/>
          <a:p>
            <a:r>
              <a:rPr lang="en-GB" sz="3200" dirty="0" smtClean="0">
                <a:latin typeface="NTPreCursivefk" panose="03000400000000000000" pitchFamily="66" charset="0"/>
              </a:rPr>
              <a:t>Vocab &amp; </a:t>
            </a:r>
            <a:r>
              <a:rPr lang="en-GB" sz="3200" dirty="0">
                <a:latin typeface="NTPreCursivefk" panose="03000400000000000000" pitchFamily="66" charset="0"/>
              </a:rPr>
              <a:t>G</a:t>
            </a:r>
            <a:r>
              <a:rPr lang="en-GB" sz="3200" dirty="0" smtClean="0">
                <a:latin typeface="NTPreCursivefk" panose="03000400000000000000" pitchFamily="66" charset="0"/>
              </a:rPr>
              <a:t>eneral knowledge</a:t>
            </a:r>
            <a:endParaRPr lang="en-GB" sz="3200" dirty="0">
              <a:latin typeface="NTPreCursivefk" panose="03000400000000000000" pitchFamily="66" charset="0"/>
            </a:endParaRPr>
          </a:p>
        </p:txBody>
      </p:sp>
      <p:sp>
        <p:nvSpPr>
          <p:cNvPr id="7" name="TextBox 6"/>
          <p:cNvSpPr txBox="1"/>
          <p:nvPr/>
        </p:nvSpPr>
        <p:spPr>
          <a:xfrm>
            <a:off x="2860040" y="2222272"/>
            <a:ext cx="2123440" cy="584775"/>
          </a:xfrm>
          <a:prstGeom prst="rect">
            <a:avLst/>
          </a:prstGeom>
          <a:noFill/>
          <a:ln w="28575">
            <a:solidFill>
              <a:srgbClr val="FF0000"/>
            </a:solidFill>
          </a:ln>
        </p:spPr>
        <p:txBody>
          <a:bodyPr wrap="square" rtlCol="0">
            <a:spAutoFit/>
          </a:bodyPr>
          <a:lstStyle/>
          <a:p>
            <a:r>
              <a:rPr lang="en-GB" sz="3200" dirty="0" smtClean="0">
                <a:latin typeface="NTPreCursivefk" panose="03000400000000000000" pitchFamily="66" charset="0"/>
              </a:rPr>
              <a:t>Just read!</a:t>
            </a:r>
            <a:endParaRPr lang="en-GB" sz="3200" dirty="0">
              <a:latin typeface="NTPreCursivefk" panose="03000400000000000000" pitchFamily="66" charset="0"/>
            </a:endParaRPr>
          </a:p>
        </p:txBody>
      </p:sp>
      <p:sp>
        <p:nvSpPr>
          <p:cNvPr id="8" name="TextBox 7"/>
          <p:cNvSpPr txBox="1"/>
          <p:nvPr/>
        </p:nvSpPr>
        <p:spPr>
          <a:xfrm>
            <a:off x="5478064" y="4419600"/>
            <a:ext cx="2123440" cy="1569660"/>
          </a:xfrm>
          <a:prstGeom prst="rect">
            <a:avLst/>
          </a:prstGeom>
          <a:noFill/>
          <a:ln w="28575">
            <a:solidFill>
              <a:srgbClr val="7030A0"/>
            </a:solidFill>
          </a:ln>
        </p:spPr>
        <p:txBody>
          <a:bodyPr wrap="square" rtlCol="0">
            <a:spAutoFit/>
          </a:bodyPr>
          <a:lstStyle/>
          <a:p>
            <a:r>
              <a:rPr lang="en-GB" sz="3200" dirty="0" smtClean="0">
                <a:latin typeface="NTPreCursivefk" panose="03000400000000000000" pitchFamily="66" charset="0"/>
              </a:rPr>
              <a:t>Close read and teach specific skill</a:t>
            </a:r>
            <a:endParaRPr lang="en-GB" sz="3200" dirty="0">
              <a:latin typeface="NTPreCursivefk" panose="03000400000000000000" pitchFamily="66" charset="0"/>
            </a:endParaRPr>
          </a:p>
        </p:txBody>
      </p:sp>
      <p:sp>
        <p:nvSpPr>
          <p:cNvPr id="9" name="TextBox 8"/>
          <p:cNvSpPr txBox="1"/>
          <p:nvPr/>
        </p:nvSpPr>
        <p:spPr>
          <a:xfrm>
            <a:off x="7934960" y="2126585"/>
            <a:ext cx="2123440" cy="1077218"/>
          </a:xfrm>
          <a:prstGeom prst="rect">
            <a:avLst/>
          </a:prstGeom>
          <a:noFill/>
          <a:ln w="28575">
            <a:solidFill>
              <a:srgbClr val="00B050"/>
            </a:solidFill>
          </a:ln>
        </p:spPr>
        <p:txBody>
          <a:bodyPr wrap="square" rtlCol="0">
            <a:spAutoFit/>
          </a:bodyPr>
          <a:lstStyle/>
          <a:p>
            <a:r>
              <a:rPr lang="en-GB" sz="3200" dirty="0" smtClean="0">
                <a:latin typeface="NTPreCursivefk" panose="03000400000000000000" pitchFamily="66" charset="0"/>
              </a:rPr>
              <a:t>Children apply skill</a:t>
            </a:r>
            <a:endParaRPr lang="en-GB" sz="3200" dirty="0">
              <a:latin typeface="NTPreCursivefk" panose="03000400000000000000" pitchFamily="66" charset="0"/>
            </a:endParaRPr>
          </a:p>
        </p:txBody>
      </p:sp>
      <p:sp>
        <p:nvSpPr>
          <p:cNvPr id="10" name="TextBox 9"/>
          <p:cNvSpPr txBox="1"/>
          <p:nvPr/>
        </p:nvSpPr>
        <p:spPr>
          <a:xfrm>
            <a:off x="10464957" y="4419600"/>
            <a:ext cx="1401763" cy="1077218"/>
          </a:xfrm>
          <a:prstGeom prst="rect">
            <a:avLst/>
          </a:prstGeom>
          <a:noFill/>
          <a:ln w="28575">
            <a:solidFill>
              <a:srgbClr val="FFC000"/>
            </a:solidFill>
          </a:ln>
        </p:spPr>
        <p:txBody>
          <a:bodyPr wrap="square" rtlCol="0">
            <a:spAutoFit/>
          </a:bodyPr>
          <a:lstStyle/>
          <a:p>
            <a:r>
              <a:rPr lang="en-GB" sz="3200" dirty="0" err="1" smtClean="0">
                <a:latin typeface="NTPreCursivefk" panose="03000400000000000000" pitchFamily="66" charset="0"/>
              </a:rPr>
              <a:t>PiXL</a:t>
            </a:r>
            <a:endParaRPr lang="en-GB" sz="3200" dirty="0" smtClean="0">
              <a:latin typeface="NTPreCursivefk" panose="03000400000000000000" pitchFamily="66" charset="0"/>
            </a:endParaRPr>
          </a:p>
          <a:p>
            <a:r>
              <a:rPr lang="en-GB" sz="3200" dirty="0" smtClean="0">
                <a:latin typeface="NTPreCursivefk" panose="03000400000000000000" pitchFamily="66" charset="0"/>
              </a:rPr>
              <a:t>3 in 3</a:t>
            </a:r>
            <a:endParaRPr lang="en-GB" sz="3200" dirty="0">
              <a:latin typeface="NTPreCursivefk" panose="03000400000000000000" pitchFamily="66" charset="0"/>
            </a:endParaRPr>
          </a:p>
        </p:txBody>
      </p:sp>
      <p:cxnSp>
        <p:nvCxnSpPr>
          <p:cNvPr id="11" name="Straight Arrow Connector 10"/>
          <p:cNvCxnSpPr/>
          <p:nvPr/>
        </p:nvCxnSpPr>
        <p:spPr>
          <a:xfrm flipV="1">
            <a:off x="1920240" y="3017520"/>
            <a:ext cx="939800" cy="127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49520" y="3017520"/>
            <a:ext cx="939800" cy="1168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78320" y="2910840"/>
            <a:ext cx="939800" cy="127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246358" y="3068320"/>
            <a:ext cx="939800" cy="1168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198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9680" y="497959"/>
            <a:ext cx="13276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00B0F0"/>
                </a:solidFill>
                <a:effectLst/>
                <a:uLnTx/>
                <a:uFillTx/>
                <a:latin typeface="NTPreCursivefk" panose="03000400000000000000" pitchFamily="66" charset="0"/>
                <a:ea typeface="+mn-ea"/>
                <a:cs typeface="+mn-cs"/>
              </a:rPr>
              <a:t>Vocab</a:t>
            </a: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pic>
        <p:nvPicPr>
          <p:cNvPr id="6" name="Picture 5"/>
          <p:cNvPicPr>
            <a:picLocks noChangeAspect="1"/>
          </p:cNvPicPr>
          <p:nvPr/>
        </p:nvPicPr>
        <p:blipFill>
          <a:blip r:embed="rId2"/>
          <a:stretch>
            <a:fillRect/>
          </a:stretch>
        </p:blipFill>
        <p:spPr>
          <a:xfrm>
            <a:off x="8889682" y="140970"/>
            <a:ext cx="3190875" cy="1638300"/>
          </a:xfrm>
          <a:prstGeom prst="rect">
            <a:avLst/>
          </a:prstGeom>
        </p:spPr>
      </p:pic>
      <p:pic>
        <p:nvPicPr>
          <p:cNvPr id="2" name="Picture 1"/>
          <p:cNvPicPr>
            <a:picLocks noChangeAspect="1"/>
          </p:cNvPicPr>
          <p:nvPr/>
        </p:nvPicPr>
        <p:blipFill>
          <a:blip r:embed="rId3"/>
          <a:stretch>
            <a:fillRect/>
          </a:stretch>
        </p:blipFill>
        <p:spPr>
          <a:xfrm>
            <a:off x="8982536" y="3046730"/>
            <a:ext cx="2366184" cy="2998470"/>
          </a:xfrm>
          <a:prstGeom prst="rect">
            <a:avLst/>
          </a:prstGeom>
        </p:spPr>
      </p:pic>
      <p:sp>
        <p:nvSpPr>
          <p:cNvPr id="7" name="TextBox 6"/>
          <p:cNvSpPr txBox="1"/>
          <p:nvPr/>
        </p:nvSpPr>
        <p:spPr>
          <a:xfrm>
            <a:off x="592549" y="1779270"/>
            <a:ext cx="7830091" cy="406265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4200" dirty="0" smtClean="0">
                <a:solidFill>
                  <a:srgbClr val="00B0F0"/>
                </a:solidFill>
                <a:latin typeface="NTPreCursivefk" panose="03000400000000000000" pitchFamily="66" charset="0"/>
              </a:rPr>
              <a:t>S</a:t>
            </a:r>
            <a:r>
              <a:rPr lang="en-GB" sz="4200" dirty="0" smtClean="0">
                <a:solidFill>
                  <a:prstClr val="black"/>
                </a:solidFill>
                <a:latin typeface="NTPreCursivefk" panose="03000400000000000000" pitchFamily="66" charset="0"/>
              </a:rPr>
              <a:t>elect</a:t>
            </a:r>
            <a:r>
              <a:rPr lang="en-GB" sz="3600" dirty="0" smtClean="0">
                <a:solidFill>
                  <a:prstClr val="black"/>
                </a:solidFill>
                <a:latin typeface="NTPreCursivefk" panose="03000400000000000000" pitchFamily="66" charset="0"/>
              </a:rPr>
              <a:t> – choose words to teach.</a:t>
            </a: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prstClr val="black"/>
              </a:solidFill>
              <a:effectLst/>
              <a:uLnTx/>
              <a:uFillTx/>
              <a:latin typeface="NTPreCursivefk" panose="03000400000000000000" pitchFamily="66"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3600" dirty="0" smtClean="0">
                <a:solidFill>
                  <a:srgbClr val="00B0F0"/>
                </a:solidFill>
                <a:latin typeface="NTPreCursivefk" panose="03000400000000000000" pitchFamily="66" charset="0"/>
              </a:rPr>
              <a:t>E</a:t>
            </a:r>
            <a:r>
              <a:rPr lang="en-GB" sz="3600" dirty="0" smtClean="0">
                <a:solidFill>
                  <a:prstClr val="black"/>
                </a:solidFill>
                <a:latin typeface="NTPreCursivefk" panose="03000400000000000000" pitchFamily="66" charset="0"/>
              </a:rPr>
              <a:t>xplain – use games/drama/pictures/discussion </a:t>
            </a: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prstClr val="black"/>
              </a:solidFill>
              <a:effectLst/>
              <a:uLnTx/>
              <a:uFillTx/>
              <a:latin typeface="NTPreCursivefk" panose="03000400000000000000" pitchFamily="66"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3600" dirty="0" smtClean="0">
                <a:solidFill>
                  <a:srgbClr val="00B0F0"/>
                </a:solidFill>
                <a:latin typeface="NTPreCursivefk" panose="03000400000000000000" pitchFamily="66" charset="0"/>
              </a:rPr>
              <a:t>E</a:t>
            </a:r>
            <a:r>
              <a:rPr lang="en-GB" sz="3600" dirty="0" smtClean="0">
                <a:solidFill>
                  <a:prstClr val="black"/>
                </a:solidFill>
                <a:latin typeface="NTPreCursivefk" panose="03000400000000000000" pitchFamily="66" charset="0"/>
              </a:rPr>
              <a:t>xplore – prefix/suffix/etymology </a:t>
            </a: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prstClr val="black"/>
              </a:solidFill>
              <a:effectLst/>
              <a:uLnTx/>
              <a:uFillTx/>
              <a:latin typeface="NTPreCursivefk" panose="03000400000000000000" pitchFamily="66"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3600" dirty="0" smtClean="0">
                <a:solidFill>
                  <a:srgbClr val="00B0F0"/>
                </a:solidFill>
                <a:latin typeface="NTPreCursivefk" panose="03000400000000000000" pitchFamily="66" charset="0"/>
              </a:rPr>
              <a:t>C</a:t>
            </a:r>
            <a:r>
              <a:rPr lang="en-GB" sz="3600" dirty="0" smtClean="0">
                <a:solidFill>
                  <a:prstClr val="black"/>
                </a:solidFill>
                <a:latin typeface="NTPreCursivefk" panose="03000400000000000000" pitchFamily="66" charset="0"/>
              </a:rPr>
              <a:t>onsolidate – coming back to words learnt</a:t>
            </a:r>
            <a:endPar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spTree>
    <p:extLst>
      <p:ext uri="{BB962C8B-B14F-4D97-AF65-F5344CB8AC3E}">
        <p14:creationId xmlns:p14="http://schemas.microsoft.com/office/powerpoint/2010/main" val="4108335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629" y="514439"/>
            <a:ext cx="374333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00B0F0"/>
                </a:solidFill>
                <a:effectLst/>
                <a:uLnTx/>
                <a:uFillTx/>
                <a:latin typeface="NTPreCursivefk" panose="03000400000000000000" pitchFamily="66" charset="0"/>
                <a:ea typeface="+mn-ea"/>
                <a:cs typeface="+mn-cs"/>
              </a:rPr>
              <a:t>General Knowledge</a:t>
            </a:r>
            <a:endParaRPr kumimoji="0" lang="en-GB" sz="2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endParaRPr>
          </a:p>
        </p:txBody>
      </p:sp>
      <p:sp>
        <p:nvSpPr>
          <p:cNvPr id="7" name="TextBox 6"/>
          <p:cNvSpPr txBox="1"/>
          <p:nvPr/>
        </p:nvSpPr>
        <p:spPr>
          <a:xfrm>
            <a:off x="673664" y="2275831"/>
            <a:ext cx="375593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NTPreCursivefk" panose="03000400000000000000" pitchFamily="66" charset="0"/>
                <a:ea typeface="+mn-ea"/>
                <a:cs typeface="+mn-cs"/>
              </a:rPr>
              <a:t>What pieces of general knowledge do your children need to know to fully understand the text?</a:t>
            </a:r>
          </a:p>
        </p:txBody>
      </p:sp>
      <p:pic>
        <p:nvPicPr>
          <p:cNvPr id="3" name="Picture 2"/>
          <p:cNvPicPr>
            <a:picLocks noChangeAspect="1"/>
          </p:cNvPicPr>
          <p:nvPr/>
        </p:nvPicPr>
        <p:blipFill>
          <a:blip r:embed="rId3"/>
          <a:stretch>
            <a:fillRect/>
          </a:stretch>
        </p:blipFill>
        <p:spPr>
          <a:xfrm>
            <a:off x="5143186" y="1605270"/>
            <a:ext cx="3137214" cy="4771571"/>
          </a:xfrm>
          <a:prstGeom prst="rect">
            <a:avLst/>
          </a:prstGeom>
        </p:spPr>
      </p:pic>
      <p:pic>
        <p:nvPicPr>
          <p:cNvPr id="4" name="Picture 3"/>
          <p:cNvPicPr>
            <a:picLocks noChangeAspect="1"/>
          </p:cNvPicPr>
          <p:nvPr/>
        </p:nvPicPr>
        <p:blipFill>
          <a:blip r:embed="rId4"/>
          <a:stretch>
            <a:fillRect/>
          </a:stretch>
        </p:blipFill>
        <p:spPr>
          <a:xfrm>
            <a:off x="8547734" y="1605270"/>
            <a:ext cx="3387451" cy="4771571"/>
          </a:xfrm>
          <a:prstGeom prst="rect">
            <a:avLst/>
          </a:prstGeom>
        </p:spPr>
      </p:pic>
    </p:spTree>
    <p:extLst>
      <p:ext uri="{BB962C8B-B14F-4D97-AF65-F5344CB8AC3E}">
        <p14:creationId xmlns:p14="http://schemas.microsoft.com/office/powerpoint/2010/main" val="737212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463</Words>
  <Application>Microsoft Office PowerPoint</Application>
  <PresentationFormat>Widescreen</PresentationFormat>
  <Paragraphs>105</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NTPreCursivefk</vt:lpstr>
      <vt:lpstr>Times New Roman</vt:lpstr>
      <vt:lpstr>Office Theme</vt:lpstr>
      <vt:lpstr>Reading &amp;  Looking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ahead to Year 6!</vt:lpstr>
      <vt:lpstr>Wandsworth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Alexandra Mcleod (Floreat - Wandsworth)</dc:creator>
  <cp:lastModifiedBy>Quinn Paczesny</cp:lastModifiedBy>
  <cp:revision>32</cp:revision>
  <dcterms:created xsi:type="dcterms:W3CDTF">2021-07-19T12:06:48Z</dcterms:created>
  <dcterms:modified xsi:type="dcterms:W3CDTF">2023-04-19T08:50:18Z</dcterms:modified>
</cp:coreProperties>
</file>