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
  </p:handoutMasterIdLst>
  <p:sldIdLst>
    <p:sldId id="265" r:id="rId2"/>
    <p:sldId id="291" r:id="rId3"/>
    <p:sldId id="290" r:id="rId4"/>
    <p:sldId id="289" r:id="rId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p:cViewPr>
        <p:scale>
          <a:sx n="150" d="100"/>
          <a:sy n="150" d="100"/>
        </p:scale>
        <p:origin x="-5136" y="-2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8475"/>
          </a:xfrm>
          <a:prstGeom prst="rect">
            <a:avLst/>
          </a:prstGeom>
        </p:spPr>
        <p:txBody>
          <a:bodyPr vert="horz" lIns="91431" tIns="45715" rIns="91431" bIns="45715" rtlCol="0"/>
          <a:lstStyle>
            <a:lvl1pPr algn="r">
              <a:defRPr sz="1200"/>
            </a:lvl1pPr>
          </a:lstStyle>
          <a:p>
            <a:fld id="{4F753014-E7C5-4732-9829-09867EF53961}" type="datetimeFigureOut">
              <a:rPr lang="en-GB" smtClean="0"/>
              <a:t>26/04/2023</a:t>
            </a:fld>
            <a:endParaRPr lang="en-GB"/>
          </a:p>
        </p:txBody>
      </p:sp>
      <p:sp>
        <p:nvSpPr>
          <p:cNvPr id="4" name="Footer Placeholder 3"/>
          <p:cNvSpPr>
            <a:spLocks noGrp="1"/>
          </p:cNvSpPr>
          <p:nvPr>
            <p:ph type="ftr" sz="quarter" idx="2"/>
          </p:nvPr>
        </p:nvSpPr>
        <p:spPr>
          <a:xfrm>
            <a:off x="0" y="9431339"/>
            <a:ext cx="2946400" cy="498475"/>
          </a:xfrm>
          <a:prstGeom prst="rect">
            <a:avLst/>
          </a:prstGeom>
        </p:spPr>
        <p:txBody>
          <a:bodyPr vert="horz" lIns="91431" tIns="45715" rIns="91431"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9"/>
            <a:ext cx="2946400" cy="498475"/>
          </a:xfrm>
          <a:prstGeom prst="rect">
            <a:avLst/>
          </a:prstGeom>
        </p:spPr>
        <p:txBody>
          <a:bodyPr vert="horz" lIns="91431" tIns="45715" rIns="91431" bIns="45715" rtlCol="0" anchor="b"/>
          <a:lstStyle>
            <a:lvl1pPr algn="r">
              <a:defRPr sz="1200"/>
            </a:lvl1pPr>
          </a:lstStyle>
          <a:p>
            <a:fld id="{70659EDA-D8B8-4EF1-9250-0CAD7052DD59}" type="slidenum">
              <a:rPr lang="en-GB" smtClean="0"/>
              <a:t>‹#›</a:t>
            </a:fld>
            <a:endParaRPr lang="en-GB"/>
          </a:p>
        </p:txBody>
      </p:sp>
    </p:spTree>
    <p:extLst>
      <p:ext uri="{BB962C8B-B14F-4D97-AF65-F5344CB8AC3E}">
        <p14:creationId xmlns:p14="http://schemas.microsoft.com/office/powerpoint/2010/main" val="1294353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D82F5F-D6AD-4C77-B794-92BD69E3F244}"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EF1F9C-E69B-47DC-A036-606DB8DABF4C}" type="slidenum">
              <a:rPr lang="en-GB" smtClean="0"/>
              <a:t>‹#›</a:t>
            </a:fld>
            <a:endParaRPr lang="en-GB"/>
          </a:p>
        </p:txBody>
      </p:sp>
    </p:spTree>
    <p:extLst>
      <p:ext uri="{BB962C8B-B14F-4D97-AF65-F5344CB8AC3E}">
        <p14:creationId xmlns:p14="http://schemas.microsoft.com/office/powerpoint/2010/main" val="18973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D82F5F-D6AD-4C77-B794-92BD69E3F244}"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EF1F9C-E69B-47DC-A036-606DB8DABF4C}" type="slidenum">
              <a:rPr lang="en-GB" smtClean="0"/>
              <a:t>‹#›</a:t>
            </a:fld>
            <a:endParaRPr lang="en-GB"/>
          </a:p>
        </p:txBody>
      </p:sp>
    </p:spTree>
    <p:extLst>
      <p:ext uri="{BB962C8B-B14F-4D97-AF65-F5344CB8AC3E}">
        <p14:creationId xmlns:p14="http://schemas.microsoft.com/office/powerpoint/2010/main" val="381650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D82F5F-D6AD-4C77-B794-92BD69E3F244}"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EF1F9C-E69B-47DC-A036-606DB8DABF4C}" type="slidenum">
              <a:rPr lang="en-GB" smtClean="0"/>
              <a:t>‹#›</a:t>
            </a:fld>
            <a:endParaRPr lang="en-GB"/>
          </a:p>
        </p:txBody>
      </p:sp>
    </p:spTree>
    <p:extLst>
      <p:ext uri="{BB962C8B-B14F-4D97-AF65-F5344CB8AC3E}">
        <p14:creationId xmlns:p14="http://schemas.microsoft.com/office/powerpoint/2010/main" val="299887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D82F5F-D6AD-4C77-B794-92BD69E3F244}"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EF1F9C-E69B-47DC-A036-606DB8DABF4C}" type="slidenum">
              <a:rPr lang="en-GB" smtClean="0"/>
              <a:t>‹#›</a:t>
            </a:fld>
            <a:endParaRPr lang="en-GB"/>
          </a:p>
        </p:txBody>
      </p:sp>
    </p:spTree>
    <p:extLst>
      <p:ext uri="{BB962C8B-B14F-4D97-AF65-F5344CB8AC3E}">
        <p14:creationId xmlns:p14="http://schemas.microsoft.com/office/powerpoint/2010/main" val="160993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D82F5F-D6AD-4C77-B794-92BD69E3F244}"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EF1F9C-E69B-47DC-A036-606DB8DABF4C}" type="slidenum">
              <a:rPr lang="en-GB" smtClean="0"/>
              <a:t>‹#›</a:t>
            </a:fld>
            <a:endParaRPr lang="en-GB"/>
          </a:p>
        </p:txBody>
      </p:sp>
    </p:spTree>
    <p:extLst>
      <p:ext uri="{BB962C8B-B14F-4D97-AF65-F5344CB8AC3E}">
        <p14:creationId xmlns:p14="http://schemas.microsoft.com/office/powerpoint/2010/main" val="166291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D82F5F-D6AD-4C77-B794-92BD69E3F244}"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EF1F9C-E69B-47DC-A036-606DB8DABF4C}" type="slidenum">
              <a:rPr lang="en-GB" smtClean="0"/>
              <a:t>‹#›</a:t>
            </a:fld>
            <a:endParaRPr lang="en-GB"/>
          </a:p>
        </p:txBody>
      </p:sp>
    </p:spTree>
    <p:extLst>
      <p:ext uri="{BB962C8B-B14F-4D97-AF65-F5344CB8AC3E}">
        <p14:creationId xmlns:p14="http://schemas.microsoft.com/office/powerpoint/2010/main" val="70948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D82F5F-D6AD-4C77-B794-92BD69E3F244}" type="datetimeFigureOut">
              <a:rPr lang="en-GB" smtClean="0"/>
              <a:t>26/04/2023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EF1F9C-E69B-47DC-A036-606DB8DABF4C}" type="slidenum">
              <a:rPr lang="en-GB" smtClean="0"/>
              <a:t>‹#›</a:t>
            </a:fld>
            <a:endParaRPr lang="en-GB"/>
          </a:p>
        </p:txBody>
      </p:sp>
    </p:spTree>
    <p:extLst>
      <p:ext uri="{BB962C8B-B14F-4D97-AF65-F5344CB8AC3E}">
        <p14:creationId xmlns:p14="http://schemas.microsoft.com/office/powerpoint/2010/main" val="65870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D82F5F-D6AD-4C77-B794-92BD69E3F244}" type="datetimeFigureOut">
              <a:rPr lang="en-GB" smtClean="0"/>
              <a:t>26/04/2023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EF1F9C-E69B-47DC-A036-606DB8DABF4C}" type="slidenum">
              <a:rPr lang="en-GB" smtClean="0"/>
              <a:t>‹#›</a:t>
            </a:fld>
            <a:endParaRPr lang="en-GB"/>
          </a:p>
        </p:txBody>
      </p:sp>
    </p:spTree>
    <p:extLst>
      <p:ext uri="{BB962C8B-B14F-4D97-AF65-F5344CB8AC3E}">
        <p14:creationId xmlns:p14="http://schemas.microsoft.com/office/powerpoint/2010/main" val="425742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82F5F-D6AD-4C77-B794-92BD69E3F244}" type="datetimeFigureOut">
              <a:rPr lang="en-GB" smtClean="0"/>
              <a:t>26/04/2023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EF1F9C-E69B-47DC-A036-606DB8DABF4C}" type="slidenum">
              <a:rPr lang="en-GB" smtClean="0"/>
              <a:t>‹#›</a:t>
            </a:fld>
            <a:endParaRPr lang="en-GB"/>
          </a:p>
        </p:txBody>
      </p:sp>
    </p:spTree>
    <p:extLst>
      <p:ext uri="{BB962C8B-B14F-4D97-AF65-F5344CB8AC3E}">
        <p14:creationId xmlns:p14="http://schemas.microsoft.com/office/powerpoint/2010/main" val="256037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82F5F-D6AD-4C77-B794-92BD69E3F244}"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EF1F9C-E69B-47DC-A036-606DB8DABF4C}" type="slidenum">
              <a:rPr lang="en-GB" smtClean="0"/>
              <a:t>‹#›</a:t>
            </a:fld>
            <a:endParaRPr lang="en-GB"/>
          </a:p>
        </p:txBody>
      </p:sp>
    </p:spTree>
    <p:extLst>
      <p:ext uri="{BB962C8B-B14F-4D97-AF65-F5344CB8AC3E}">
        <p14:creationId xmlns:p14="http://schemas.microsoft.com/office/powerpoint/2010/main" val="120624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82F5F-D6AD-4C77-B794-92BD69E3F244}"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EF1F9C-E69B-47DC-A036-606DB8DABF4C}" type="slidenum">
              <a:rPr lang="en-GB" smtClean="0"/>
              <a:t>‹#›</a:t>
            </a:fld>
            <a:endParaRPr lang="en-GB"/>
          </a:p>
        </p:txBody>
      </p:sp>
    </p:spTree>
    <p:extLst>
      <p:ext uri="{BB962C8B-B14F-4D97-AF65-F5344CB8AC3E}">
        <p14:creationId xmlns:p14="http://schemas.microsoft.com/office/powerpoint/2010/main" val="97400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82F5F-D6AD-4C77-B794-92BD69E3F244}" type="datetimeFigureOut">
              <a:rPr lang="en-GB" smtClean="0"/>
              <a:t>26/04/2023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F1F9C-E69B-47DC-A036-606DB8DABF4C}" type="slidenum">
              <a:rPr lang="en-GB" smtClean="0"/>
              <a:t>‹#›</a:t>
            </a:fld>
            <a:endParaRPr lang="en-GB"/>
          </a:p>
        </p:txBody>
      </p:sp>
    </p:spTree>
    <p:extLst>
      <p:ext uri="{BB962C8B-B14F-4D97-AF65-F5344CB8AC3E}">
        <p14:creationId xmlns:p14="http://schemas.microsoft.com/office/powerpoint/2010/main" val="1090514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0292" y="4453964"/>
            <a:ext cx="9144000" cy="2387600"/>
          </a:xfrm>
        </p:spPr>
        <p:txBody>
          <a:bodyPr>
            <a:noAutofit/>
          </a:bodyPr>
          <a:lstStyle/>
          <a:p>
            <a:r>
              <a:rPr lang="en-GB" sz="9600" dirty="0" smtClean="0">
                <a:solidFill>
                  <a:srgbClr val="002060"/>
                </a:solidFill>
                <a:latin typeface="NTPreCursivefk" panose="03000400000000000000" pitchFamily="66" charset="0"/>
              </a:rPr>
              <a:t>Family Learning</a:t>
            </a:r>
            <a:r>
              <a:rPr lang="en-GB" sz="13800" dirty="0" smtClean="0">
                <a:latin typeface="NTPreCursivefk" panose="03000400000000000000" pitchFamily="66" charset="0"/>
              </a:rPr>
              <a:t/>
            </a:r>
            <a:br>
              <a:rPr lang="en-GB" sz="13800" dirty="0" smtClean="0">
                <a:latin typeface="NTPreCursivefk" panose="03000400000000000000" pitchFamily="66" charset="0"/>
              </a:rPr>
            </a:br>
            <a:endParaRPr lang="en-GB" sz="19900" dirty="0">
              <a:latin typeface="NTPreCursivefk" panose="03000400000000000000" pitchFamily="66" charset="0"/>
            </a:endParaRPr>
          </a:p>
        </p:txBody>
      </p:sp>
      <p:pic>
        <p:nvPicPr>
          <p:cNvPr id="1026" name="Picture 2" descr="http://www.floreat.org.uk/wandsworth/wp-content/uploads/sites/3/2013/11/Floreat-Wandsworth-logo-retina-400x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604" y="169326"/>
            <a:ext cx="2664898" cy="127915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41554" y="2176434"/>
            <a:ext cx="4216979" cy="15375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3800" dirty="0">
              <a:latin typeface="NTPreCursivefk" panose="03000400000000000000" pitchFamily="66" charset="0"/>
            </a:endParaRPr>
          </a:p>
        </p:txBody>
      </p:sp>
      <p:sp>
        <p:nvSpPr>
          <p:cNvPr id="4" name="TextBox 3"/>
          <p:cNvSpPr txBox="1"/>
          <p:nvPr/>
        </p:nvSpPr>
        <p:spPr>
          <a:xfrm>
            <a:off x="3173506" y="4908805"/>
            <a:ext cx="6005939" cy="1384995"/>
          </a:xfrm>
          <a:prstGeom prst="rect">
            <a:avLst/>
          </a:prstGeom>
          <a:noFill/>
        </p:spPr>
        <p:txBody>
          <a:bodyPr wrap="square" rtlCol="0">
            <a:spAutoFit/>
          </a:bodyPr>
          <a:lstStyle/>
          <a:p>
            <a:pPr algn="ctr"/>
            <a:r>
              <a:rPr lang="en-GB" sz="6000" dirty="0" smtClean="0">
                <a:solidFill>
                  <a:schemeClr val="accent1">
                    <a:lumMod val="75000"/>
                  </a:schemeClr>
                </a:solidFill>
                <a:latin typeface="NTPreCursive" panose="03000400000000000000" pitchFamily="66" charset="0"/>
              </a:rPr>
              <a:t>Mathematics</a:t>
            </a:r>
          </a:p>
          <a:p>
            <a:pPr algn="ctr"/>
            <a:endParaRPr lang="en-GB" sz="2400" dirty="0" smtClean="0">
              <a:latin typeface="NTPreCursive" panose="03000400000000000000" pitchFamily="66" charset="0"/>
            </a:endParaRPr>
          </a:p>
        </p:txBody>
      </p:sp>
    </p:spTree>
    <p:extLst>
      <p:ext uri="{BB962C8B-B14F-4D97-AF65-F5344CB8AC3E}">
        <p14:creationId xmlns:p14="http://schemas.microsoft.com/office/powerpoint/2010/main" val="3948042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fk" panose="03000400000000000000" pitchFamily="66" charset="0"/>
              </a:rPr>
              <a:t>Birth to five matters….</a:t>
            </a:r>
            <a:endParaRPr lang="en-GB" dirty="0">
              <a:latin typeface="NTPreCursivefk" panose="03000400000000000000" pitchFamily="66" charset="0"/>
            </a:endParaRPr>
          </a:p>
        </p:txBody>
      </p:sp>
      <p:sp>
        <p:nvSpPr>
          <p:cNvPr id="3" name="Content Placeholder 2"/>
          <p:cNvSpPr>
            <a:spLocks noGrp="1"/>
          </p:cNvSpPr>
          <p:nvPr>
            <p:ph idx="1"/>
          </p:nvPr>
        </p:nvSpPr>
        <p:spPr>
          <a:xfrm>
            <a:off x="772212" y="1442301"/>
            <a:ext cx="10515600" cy="4894918"/>
          </a:xfrm>
        </p:spPr>
        <p:txBody>
          <a:bodyPr>
            <a:normAutofit fontScale="92500" lnSpcReduction="10000"/>
          </a:bodyPr>
          <a:lstStyle/>
          <a:p>
            <a:r>
              <a:rPr lang="en-GB" dirty="0" smtClean="0">
                <a:latin typeface="NTPreCursivefk" panose="03000400000000000000" pitchFamily="66" charset="0"/>
              </a:rPr>
              <a:t>Mathematics </a:t>
            </a:r>
            <a:r>
              <a:rPr lang="en-GB" dirty="0">
                <a:latin typeface="NTPreCursivefk" panose="03000400000000000000" pitchFamily="66" charset="0"/>
              </a:rPr>
              <a:t>for young children involves developing their own understanding of number, quantity, shape and space. </a:t>
            </a:r>
            <a:r>
              <a:rPr lang="en-GB" dirty="0" smtClean="0">
                <a:latin typeface="NTPreCursivefk" panose="03000400000000000000" pitchFamily="66" charset="0"/>
              </a:rPr>
              <a:t>Young children </a:t>
            </a:r>
            <a:r>
              <a:rPr lang="en-GB" dirty="0">
                <a:latin typeface="NTPreCursivefk" panose="03000400000000000000" pitchFamily="66" charset="0"/>
              </a:rPr>
              <a:t>have a natural interest in quantities and spatial relations – they are problem-solvers, pattern-spotters and sense-makers from birth. This curiosity and enjoyment should be nurtured through their interactions with people and the world around them, drawing on their personal and cultural knowledge. </a:t>
            </a:r>
            <a:endParaRPr lang="en-GB" dirty="0" smtClean="0">
              <a:latin typeface="NTPreCursivefk" panose="03000400000000000000" pitchFamily="66" charset="0"/>
            </a:endParaRPr>
          </a:p>
          <a:p>
            <a:r>
              <a:rPr lang="en-GB" dirty="0" smtClean="0">
                <a:latin typeface="NTPreCursivefk" panose="03000400000000000000" pitchFamily="66" charset="0"/>
              </a:rPr>
              <a:t>Every </a:t>
            </a:r>
            <a:r>
              <a:rPr lang="en-GB" dirty="0">
                <a:latin typeface="NTPreCursivefk" panose="03000400000000000000" pitchFamily="66" charset="0"/>
              </a:rPr>
              <a:t>young child is entitled to a strong mathematical foundation which is built through playful exploration, apprenticeship and </a:t>
            </a:r>
            <a:r>
              <a:rPr lang="en-GB" dirty="0" smtClean="0">
                <a:latin typeface="NTPreCursivefk" panose="03000400000000000000" pitchFamily="66" charset="0"/>
              </a:rPr>
              <a:t>meaning-making</a:t>
            </a:r>
          </a:p>
          <a:p>
            <a:r>
              <a:rPr lang="en-GB" dirty="0" smtClean="0">
                <a:latin typeface="NTPreCursivefk" panose="03000400000000000000" pitchFamily="66" charset="0"/>
              </a:rPr>
              <a:t>Effective </a:t>
            </a:r>
            <a:r>
              <a:rPr lang="en-GB" dirty="0">
                <a:latin typeface="NTPreCursivefk" panose="03000400000000000000" pitchFamily="66" charset="0"/>
              </a:rPr>
              <a:t>early mathematics experiences involve seeking patterns, creating and solving mathematical problems and engaging with stories, songs, games, practical activities and imaginative play. Plenty of time is required for children to revisit, develop and make sense for themselves. </a:t>
            </a:r>
            <a:endParaRPr lang="en-GB" dirty="0" smtClean="0">
              <a:latin typeface="NTPreCursivefk" panose="03000400000000000000" pitchFamily="66" charset="0"/>
            </a:endParaRPr>
          </a:p>
          <a:p>
            <a:r>
              <a:rPr lang="en-GB" dirty="0" smtClean="0">
                <a:latin typeface="NTPreCursivefk" panose="03000400000000000000" pitchFamily="66" charset="0"/>
              </a:rPr>
              <a:t>It </a:t>
            </a:r>
            <a:r>
              <a:rPr lang="en-GB" dirty="0">
                <a:latin typeface="NTPreCursivefk" panose="03000400000000000000" pitchFamily="66" charset="0"/>
              </a:rPr>
              <a:t>is crucial to maintain children’s enthusiasm so they develop positive self-esteem as learners of mathematics and feel confident to express their ideas.</a:t>
            </a:r>
          </a:p>
        </p:txBody>
      </p:sp>
    </p:spTree>
    <p:extLst>
      <p:ext uri="{BB962C8B-B14F-4D97-AF65-F5344CB8AC3E}">
        <p14:creationId xmlns:p14="http://schemas.microsoft.com/office/powerpoint/2010/main" val="60451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fk" panose="03000400000000000000" pitchFamily="66" charset="0"/>
              </a:rPr>
              <a:t>Introducing maths to children </a:t>
            </a:r>
            <a:endParaRPr lang="en-GB" dirty="0">
              <a:latin typeface="NTPreCursivefk" panose="03000400000000000000" pitchFamily="66" charset="0"/>
            </a:endParaRPr>
          </a:p>
        </p:txBody>
      </p:sp>
      <p:sp>
        <p:nvSpPr>
          <p:cNvPr id="3" name="Content Placeholder 2"/>
          <p:cNvSpPr>
            <a:spLocks noGrp="1"/>
          </p:cNvSpPr>
          <p:nvPr>
            <p:ph idx="1"/>
          </p:nvPr>
        </p:nvSpPr>
        <p:spPr>
          <a:xfrm>
            <a:off x="838200" y="1844478"/>
            <a:ext cx="11353800" cy="4351338"/>
          </a:xfrm>
        </p:spPr>
        <p:txBody>
          <a:bodyPr/>
          <a:lstStyle/>
          <a:p>
            <a:r>
              <a:rPr lang="en-GB" dirty="0" smtClean="0">
                <a:latin typeface="NTPreCursivefk" panose="03000400000000000000" pitchFamily="66" charset="0"/>
              </a:rPr>
              <a:t>Be positive in your language</a:t>
            </a:r>
          </a:p>
          <a:p>
            <a:r>
              <a:rPr lang="en-GB" dirty="0" smtClean="0">
                <a:latin typeface="NTPreCursivefk" panose="03000400000000000000" pitchFamily="66" charset="0"/>
              </a:rPr>
              <a:t>Sing number songs </a:t>
            </a:r>
          </a:p>
          <a:p>
            <a:r>
              <a:rPr lang="en-GB" dirty="0" smtClean="0">
                <a:latin typeface="NTPreCursivefk" panose="03000400000000000000" pitchFamily="66" charset="0"/>
              </a:rPr>
              <a:t>Make observations from the world around you</a:t>
            </a:r>
          </a:p>
          <a:p>
            <a:r>
              <a:rPr lang="en-GB" dirty="0" smtClean="0">
                <a:latin typeface="NTPreCursivefk" panose="03000400000000000000" pitchFamily="66" charset="0"/>
              </a:rPr>
              <a:t>Have resources in your house that allow the children to explore the concept of maths </a:t>
            </a:r>
          </a:p>
          <a:p>
            <a:r>
              <a:rPr lang="en-GB" dirty="0" smtClean="0">
                <a:latin typeface="NTPreCursivefk" panose="03000400000000000000" pitchFamily="66" charset="0"/>
              </a:rPr>
              <a:t>Make it part of your daily routine </a:t>
            </a:r>
          </a:p>
          <a:p>
            <a:endParaRPr lang="en-GB" dirty="0" smtClean="0">
              <a:latin typeface="NTPreCursivefk" panose="03000400000000000000" pitchFamily="66" charset="0"/>
            </a:endParaRPr>
          </a:p>
          <a:p>
            <a:endParaRPr lang="en-GB" dirty="0"/>
          </a:p>
        </p:txBody>
      </p:sp>
    </p:spTree>
    <p:extLst>
      <p:ext uri="{BB962C8B-B14F-4D97-AF65-F5344CB8AC3E}">
        <p14:creationId xmlns:p14="http://schemas.microsoft.com/office/powerpoint/2010/main" val="199619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145" y="1331087"/>
            <a:ext cx="6361966" cy="4351338"/>
          </a:xfrm>
        </p:spPr>
        <p:txBody>
          <a:bodyPr>
            <a:normAutofit/>
          </a:bodyPr>
          <a:lstStyle/>
          <a:p>
            <a:pPr marL="514350" indent="-514350">
              <a:buAutoNum type="arabicParenR"/>
            </a:pPr>
            <a:r>
              <a:rPr lang="en-GB" dirty="0" smtClean="0">
                <a:latin typeface="NTPreCursivefk" panose="03000400000000000000" pitchFamily="66" charset="0"/>
              </a:rPr>
              <a:t>Know the correct order </a:t>
            </a:r>
          </a:p>
          <a:p>
            <a:pPr marL="514350" indent="-514350">
              <a:buAutoNum type="arabicParenR"/>
            </a:pPr>
            <a:r>
              <a:rPr lang="en-GB" dirty="0" smtClean="0">
                <a:latin typeface="NTPreCursivefk" panose="03000400000000000000" pitchFamily="66" charset="0"/>
              </a:rPr>
              <a:t>One-to-one </a:t>
            </a:r>
            <a:r>
              <a:rPr lang="en-GB" dirty="0" smtClean="0">
                <a:latin typeface="NTPreCursivefk" panose="03000400000000000000" pitchFamily="66" charset="0"/>
              </a:rPr>
              <a:t>correspondence</a:t>
            </a:r>
          </a:p>
          <a:p>
            <a:pPr marL="514350" indent="-514350">
              <a:buAutoNum type="arabicParenR"/>
            </a:pPr>
            <a:r>
              <a:rPr lang="en-GB" dirty="0" smtClean="0">
                <a:latin typeface="NTPreCursivefk" panose="03000400000000000000" pitchFamily="66" charset="0"/>
              </a:rPr>
              <a:t>Understanding the cardinal number </a:t>
            </a:r>
          </a:p>
          <a:p>
            <a:pPr marL="514350" indent="-514350">
              <a:buAutoNum type="arabicParenR"/>
            </a:pPr>
            <a:r>
              <a:rPr lang="en-GB" dirty="0" smtClean="0">
                <a:latin typeface="NTPreCursivefk" panose="03000400000000000000" pitchFamily="66" charset="0"/>
              </a:rPr>
              <a:t>Order irrelevance </a:t>
            </a:r>
            <a:endParaRPr lang="en-GB" dirty="0" smtClean="0">
              <a:latin typeface="NTPreCursivefk" panose="03000400000000000000" pitchFamily="66" charset="0"/>
            </a:endParaRPr>
          </a:p>
          <a:p>
            <a:pPr marL="514350" indent="-514350">
              <a:buAutoNum type="arabicParenR"/>
            </a:pPr>
            <a:r>
              <a:rPr lang="en-GB" dirty="0" smtClean="0">
                <a:latin typeface="NTPreCursivefk" panose="03000400000000000000" pitchFamily="66" charset="0"/>
              </a:rPr>
              <a:t>To understand that abstract items can be counted too </a:t>
            </a:r>
          </a:p>
          <a:p>
            <a:pPr marL="514350" indent="-514350">
              <a:buAutoNum type="arabicParenR"/>
            </a:pPr>
            <a:endParaRPr lang="en-GB" dirty="0" smtClean="0">
              <a:latin typeface="NTPreCursivefk" panose="03000400000000000000" pitchFamily="66" charset="0"/>
            </a:endParaRPr>
          </a:p>
        </p:txBody>
      </p:sp>
      <p:sp>
        <p:nvSpPr>
          <p:cNvPr id="4" name="TextBox 3"/>
          <p:cNvSpPr txBox="1"/>
          <p:nvPr/>
        </p:nvSpPr>
        <p:spPr>
          <a:xfrm>
            <a:off x="1600199" y="184008"/>
            <a:ext cx="10029825" cy="1323439"/>
          </a:xfrm>
          <a:prstGeom prst="rect">
            <a:avLst/>
          </a:prstGeom>
          <a:noFill/>
        </p:spPr>
        <p:txBody>
          <a:bodyPr wrap="square" rtlCol="0">
            <a:spAutoFit/>
          </a:bodyPr>
          <a:lstStyle/>
          <a:p>
            <a:r>
              <a:rPr lang="en-GB" sz="8000" dirty="0" smtClean="0">
                <a:solidFill>
                  <a:srgbClr val="0070C0"/>
                </a:solidFill>
                <a:latin typeface="NTPreCursivefk" panose="03000400000000000000" pitchFamily="66" charset="0"/>
              </a:rPr>
              <a:t>5 Principles of Counting</a:t>
            </a:r>
            <a:endParaRPr lang="en-GB" sz="8000" dirty="0">
              <a:solidFill>
                <a:srgbClr val="0070C0"/>
              </a:solidFill>
              <a:latin typeface="NTPreCursivefk" panose="03000400000000000000" pitchFamily="66"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78" t="8417" r="11032" b="7881"/>
          <a:stretch/>
        </p:blipFill>
        <p:spPr>
          <a:xfrm>
            <a:off x="628327" y="4636946"/>
            <a:ext cx="3618963" cy="2090957"/>
          </a:xfrm>
          <a:prstGeom prst="rect">
            <a:avLst/>
          </a:prstGeom>
        </p:spPr>
      </p:pic>
      <p:pic>
        <p:nvPicPr>
          <p:cNvPr id="2" name="Picture 1"/>
          <p:cNvPicPr>
            <a:picLocks noChangeAspect="1"/>
          </p:cNvPicPr>
          <p:nvPr/>
        </p:nvPicPr>
        <p:blipFill>
          <a:blip r:embed="rId3"/>
          <a:stretch>
            <a:fillRect/>
          </a:stretch>
        </p:blipFill>
        <p:spPr>
          <a:xfrm>
            <a:off x="6814403" y="1731363"/>
            <a:ext cx="5216675" cy="4263038"/>
          </a:xfrm>
          <a:prstGeom prst="rect">
            <a:avLst/>
          </a:prstGeom>
        </p:spPr>
      </p:pic>
    </p:spTree>
    <p:extLst>
      <p:ext uri="{BB962C8B-B14F-4D97-AF65-F5344CB8AC3E}">
        <p14:creationId xmlns:p14="http://schemas.microsoft.com/office/powerpoint/2010/main" val="2146916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22026</TotalTime>
  <Words>229</Words>
  <Application>Microsoft Office PowerPoint</Application>
  <PresentationFormat>Widescreen</PresentationFormat>
  <Paragraphs>19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NTPreCursive</vt:lpstr>
      <vt:lpstr>NTPreCursivefk</vt:lpstr>
      <vt:lpstr>Office Theme</vt:lpstr>
      <vt:lpstr>Family Learning </vt:lpstr>
      <vt:lpstr>Birth to five matters….</vt:lpstr>
      <vt:lpstr>Introducing maths to children </vt:lpstr>
      <vt:lpstr>PowerPoint Presentation</vt:lpstr>
    </vt:vector>
  </TitlesOfParts>
  <Company>WBC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Jones</dc:creator>
  <cp:lastModifiedBy>Rebekah Davies</cp:lastModifiedBy>
  <cp:revision>77</cp:revision>
  <cp:lastPrinted>2019-01-29T16:27:31Z</cp:lastPrinted>
  <dcterms:created xsi:type="dcterms:W3CDTF">2017-01-26T14:10:29Z</dcterms:created>
  <dcterms:modified xsi:type="dcterms:W3CDTF">2023-04-26T06:54:44Z</dcterms:modified>
</cp:coreProperties>
</file>