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4" r:id="rId10"/>
    <p:sldId id="275" r:id="rId11"/>
  </p:sldIdLst>
  <p:sldSz cx="12192000" cy="6858000"/>
  <p:notesSz cx="6799263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3168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ru-RU" smtClean="0"/>
              <a:t>06.11.2019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</a:t>
            </a:r>
            <a:endParaRPr lang="ru-RU" dirty="0"/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ru-RU" dirty="0"/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ru-RU" dirty="0"/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ru-RU" dirty="0"/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How to use this template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Text Layout 1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Text Layout 2</a:t>
            </a:r>
            <a:endParaRPr lang="ru-RU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chart</a:t>
            </a:r>
            <a:endParaRPr lang="ru-RU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table</a:t>
            </a:r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dirty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media</a:t>
            </a:r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1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653050" y="3052674"/>
            <a:ext cx="1004552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>
                <a:solidFill>
                  <a:schemeClr val="bg1"/>
                </a:solidFill>
                <a:latin typeface="NTPreCursivefk" panose="03000400000000000000" pitchFamily="66" charset="0"/>
              </a:rPr>
              <a:t>Welcome to Family Learning.</a:t>
            </a:r>
            <a:endParaRPr lang="en-GB" sz="8800" dirty="0">
              <a:solidFill>
                <a:schemeClr val="bg1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6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10</a:t>
            </a:fld>
            <a:endParaRPr lang="ru-RU" dirty="0"/>
          </a:p>
        </p:txBody>
      </p:sp>
      <p:sp>
        <p:nvSpPr>
          <p:cNvPr id="2" name="Rectangle 1"/>
          <p:cNvSpPr/>
          <p:nvPr/>
        </p:nvSpPr>
        <p:spPr>
          <a:xfrm>
            <a:off x="3121400" y="2559587"/>
            <a:ext cx="611321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600" dirty="0">
                <a:solidFill>
                  <a:srgbClr val="140200"/>
                </a:solidFill>
                <a:latin typeface="NTPreCursivefk" panose="03000400000000000000" pitchFamily="66" charset="0"/>
              </a:rPr>
              <a:t>Activity Time!</a:t>
            </a:r>
          </a:p>
        </p:txBody>
      </p:sp>
    </p:spTree>
    <p:extLst>
      <p:ext uri="{BB962C8B-B14F-4D97-AF65-F5344CB8AC3E}">
        <p14:creationId xmlns:p14="http://schemas.microsoft.com/office/powerpoint/2010/main" val="12674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5916" y="399245"/>
            <a:ext cx="10045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Our focus will be….</a:t>
            </a:r>
            <a:endParaRPr lang="en-GB" sz="8000" dirty="0">
              <a:solidFill>
                <a:srgbClr val="140200"/>
              </a:solidFill>
              <a:latin typeface="NTPreCursivefk" panose="03000400000000000000" pitchFamily="66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2207623" y="2159485"/>
            <a:ext cx="7852618" cy="3812147"/>
          </a:xfrm>
          <a:prstGeom prst="cloudCallout">
            <a:avLst>
              <a:gd name="adj1" fmla="val -46076"/>
              <a:gd name="adj2" fmla="val 631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Key Number Skills</a:t>
            </a:r>
            <a:endParaRPr lang="en-GB" sz="6000" dirty="0">
              <a:solidFill>
                <a:srgbClr val="14020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3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2733" y="206107"/>
            <a:ext cx="4803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Year 2 Maths</a:t>
            </a:r>
            <a:endParaRPr lang="en-GB" sz="7200" dirty="0">
              <a:solidFill>
                <a:srgbClr val="140200"/>
              </a:solidFill>
              <a:latin typeface="NTPreCursivef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657" y="1909744"/>
            <a:ext cx="107023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0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Consolidation of number knowledge.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0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Application of number knowledge to abstract methods.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0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Use number knowledge in a range of question types.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000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Culminating in Standardised Government Testing      (SATs!)</a:t>
            </a:r>
            <a:endParaRPr lang="en-GB" sz="3600" dirty="0">
              <a:solidFill>
                <a:srgbClr val="140200"/>
              </a:solidFill>
              <a:latin typeface="NTPreCursivefk" panose="03000400000000000000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74361" y="1579047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140200"/>
                </a:solidFill>
                <a:latin typeface="NTPreCursivefk" panose="03000400000000000000" pitchFamily="66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52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0230" y="2078130"/>
            <a:ext cx="107023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NTPreCursivefk" panose="03000400000000000000" pitchFamily="66" charset="0"/>
              </a:rPr>
              <a:t>	</a:t>
            </a:r>
            <a:r>
              <a:rPr lang="en-GB" sz="5400" dirty="0" smtClean="0">
                <a:latin typeface="NTPreCursivefk" panose="03000400000000000000" pitchFamily="66" charset="0"/>
              </a:rPr>
              <a:t>A </a:t>
            </a:r>
            <a:r>
              <a:rPr lang="en-GB" sz="5400" u="sng" dirty="0" smtClean="0">
                <a:latin typeface="NTPreCursivefk" panose="03000400000000000000" pitchFamily="66" charset="0"/>
              </a:rPr>
              <a:t>solid</a:t>
            </a:r>
            <a:r>
              <a:rPr lang="en-GB" sz="5400" dirty="0" smtClean="0">
                <a:latin typeface="NTPreCursivefk" panose="03000400000000000000" pitchFamily="66" charset="0"/>
              </a:rPr>
              <a:t> understanding in number skills, lays the foundation for all a successful mathematician. </a:t>
            </a:r>
          </a:p>
        </p:txBody>
      </p:sp>
    </p:spTree>
    <p:extLst>
      <p:ext uri="{BB962C8B-B14F-4D97-AF65-F5344CB8AC3E}">
        <p14:creationId xmlns:p14="http://schemas.microsoft.com/office/powerpoint/2010/main" val="20390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5</a:t>
            </a:fld>
            <a:endParaRPr lang="ru-R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663" y="1557974"/>
            <a:ext cx="711517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65853" y="1519782"/>
            <a:ext cx="1070234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u="sng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Making Connections</a:t>
            </a:r>
            <a:endParaRPr lang="en-GB" sz="8800" u="sng" dirty="0">
              <a:solidFill>
                <a:srgbClr val="140200"/>
              </a:solidFill>
              <a:latin typeface="NTPreCursivefk" panose="03000400000000000000" pitchFamily="66" charset="0"/>
            </a:endParaRPr>
          </a:p>
          <a:p>
            <a:pPr algn="ctr"/>
            <a:r>
              <a:rPr lang="en-GB" sz="8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What do I already know? </a:t>
            </a:r>
            <a:r>
              <a:rPr lang="en-GB" sz="8800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 </a:t>
            </a:r>
          </a:p>
          <a:p>
            <a:pPr algn="ctr"/>
            <a:endParaRPr lang="en-GB" sz="6000" dirty="0" smtClean="0">
              <a:solidFill>
                <a:srgbClr val="14020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4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03657" y="396378"/>
            <a:ext cx="10702343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u="sng" dirty="0" smtClean="0">
                <a:solidFill>
                  <a:srgbClr val="140200"/>
                </a:solidFill>
                <a:latin typeface="NTPreCursivefk" panose="03000400000000000000" pitchFamily="66" charset="0"/>
              </a:rPr>
              <a:t>Quick Maths!</a:t>
            </a:r>
            <a:endParaRPr lang="en-GB" sz="6000" u="sng" dirty="0">
              <a:solidFill>
                <a:srgbClr val="140200"/>
              </a:solidFill>
              <a:latin typeface="NTPreCursivefk" panose="03000400000000000000" pitchFamily="66" charset="0"/>
            </a:endParaRPr>
          </a:p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Halving to 20 </a:t>
            </a:r>
          </a:p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Doubling any one digit number</a:t>
            </a:r>
          </a:p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Number bonds to 20</a:t>
            </a:r>
          </a:p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Recognise odd and even numbers</a:t>
            </a:r>
          </a:p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Place value (value of number)</a:t>
            </a:r>
          </a:p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GB" sz="54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Recognise </a:t>
            </a:r>
            <a:r>
              <a:rPr lang="en-GB" sz="5400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silly mistakes </a:t>
            </a:r>
            <a:endParaRPr lang="en-GB" sz="5400" dirty="0" smtClean="0">
              <a:solidFill>
                <a:srgbClr val="FF0000"/>
              </a:solidFill>
              <a:latin typeface="NTPreCursivefk" panose="03000400000000000000" pitchFamily="66" charset="0"/>
            </a:endParaRPr>
          </a:p>
          <a:p>
            <a:pPr marL="1143000" indent="-1143000" algn="ctr">
              <a:buFont typeface="Arial" panose="020B0604020202020204" pitchFamily="34" charset="0"/>
              <a:buChar char="•"/>
            </a:pPr>
            <a:endParaRPr lang="en-GB" sz="5400" dirty="0" smtClean="0">
              <a:solidFill>
                <a:srgbClr val="FF0000"/>
              </a:solidFill>
              <a:latin typeface="NTPreCursivefk" panose="03000400000000000000" pitchFamily="66" charset="0"/>
            </a:endParaRPr>
          </a:p>
          <a:p>
            <a:pPr algn="ctr"/>
            <a:endParaRPr lang="en-GB" sz="6000" dirty="0" smtClean="0">
              <a:solidFill>
                <a:srgbClr val="140200"/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8</a:t>
            </a:fld>
            <a:endParaRPr lang="ru-R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621" y="1499236"/>
            <a:ext cx="71056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5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ru-RU" smtClean="0"/>
              <a:t>9</a:t>
            </a:fld>
            <a:endParaRPr lang="ru-R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437" y="0"/>
            <a:ext cx="5616620" cy="668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9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onBusiness Presentation Layout_Elementary_MO - v4.potx" id="{4DC39F4E-E9E8-4D22-BDE0-044CC575188F}" vid="{A1165295-B50A-4F62-B2CC-94F4F7BF07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98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Comic Sans MS</vt:lpstr>
      <vt:lpstr>Franklin Gothic Book</vt:lpstr>
      <vt:lpstr>NTPreCursivefk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2018-10-15T19:25:05Z</dcterms:created>
  <dcterms:modified xsi:type="dcterms:W3CDTF">2019-11-06T14:37:11Z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2018-08-01T18:51:16.8781335Z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