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59" r:id="rId3"/>
    <p:sldId id="260" r:id="rId4"/>
    <p:sldId id="272" r:id="rId5"/>
    <p:sldId id="261" r:id="rId6"/>
    <p:sldId id="277" r:id="rId7"/>
    <p:sldId id="265" r:id="rId8"/>
    <p:sldId id="263" r:id="rId9"/>
    <p:sldId id="267" r:id="rId10"/>
    <p:sldId id="266" r:id="rId11"/>
    <p:sldId id="274" r:id="rId12"/>
    <p:sldId id="268" r:id="rId13"/>
    <p:sldId id="269" r:id="rId14"/>
    <p:sldId id="275" r:id="rId15"/>
    <p:sldId id="276" r:id="rId16"/>
  </p:sldIdLst>
  <p:sldSz cx="9906000" cy="6858000" type="A4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16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83" d="100"/>
          <a:sy n="83" d="100"/>
        </p:scale>
        <p:origin x="1267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47" cy="496490"/>
          </a:xfrm>
          <a:prstGeom prst="rect">
            <a:avLst/>
          </a:prstGeom>
        </p:spPr>
        <p:txBody>
          <a:bodyPr vert="horz" lIns="91760" tIns="45880" rIns="91760" bIns="4588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3" y="1"/>
            <a:ext cx="2946347" cy="496490"/>
          </a:xfrm>
          <a:prstGeom prst="rect">
            <a:avLst/>
          </a:prstGeom>
        </p:spPr>
        <p:txBody>
          <a:bodyPr vert="horz" lIns="91760" tIns="45880" rIns="91760" bIns="45880" rtlCol="0"/>
          <a:lstStyle>
            <a:lvl1pPr algn="r">
              <a:defRPr sz="1200"/>
            </a:lvl1pPr>
          </a:lstStyle>
          <a:p>
            <a:fld id="{87395D52-399C-42DA-8188-6A097C37FA58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686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60" tIns="45880" rIns="91760" bIns="4588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5"/>
          </a:xfrm>
          <a:prstGeom prst="rect">
            <a:avLst/>
          </a:prstGeom>
        </p:spPr>
        <p:txBody>
          <a:bodyPr vert="horz" lIns="91760" tIns="45880" rIns="91760" bIns="4588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1599"/>
            <a:ext cx="2946347" cy="496490"/>
          </a:xfrm>
          <a:prstGeom prst="rect">
            <a:avLst/>
          </a:prstGeom>
        </p:spPr>
        <p:txBody>
          <a:bodyPr vert="horz" lIns="91760" tIns="45880" rIns="91760" bIns="4588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3" y="9431599"/>
            <a:ext cx="2946347" cy="496490"/>
          </a:xfrm>
          <a:prstGeom prst="rect">
            <a:avLst/>
          </a:prstGeom>
        </p:spPr>
        <p:txBody>
          <a:bodyPr vert="horz" lIns="91760" tIns="45880" rIns="91760" bIns="45880" rtlCol="0" anchor="b"/>
          <a:lstStyle>
            <a:lvl1pPr algn="r">
              <a:defRPr sz="1200"/>
            </a:lvl1pPr>
          </a:lstStyle>
          <a:p>
            <a:fld id="{A3C64E4B-1EF4-43A1-83AF-AEDA772857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341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6863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64E4B-1EF4-43A1-83AF-AEDA7728571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316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6863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64E4B-1EF4-43A1-83AF-AEDA7728571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008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6863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64E4B-1EF4-43A1-83AF-AEDA7728571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56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EBFD-D336-4045-A793-24593B6EE713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B5C6-7AA2-4C8A-80DA-EB8BF4284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547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EBFD-D336-4045-A793-24593B6EE713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B5C6-7AA2-4C8A-80DA-EB8BF4284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59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EBFD-D336-4045-A793-24593B6EE713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B5C6-7AA2-4C8A-80DA-EB8BF4284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5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EBFD-D336-4045-A793-24593B6EE713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B5C6-7AA2-4C8A-80DA-EB8BF4284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73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EBFD-D336-4045-A793-24593B6EE713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B5C6-7AA2-4C8A-80DA-EB8BF4284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058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EBFD-D336-4045-A793-24593B6EE713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B5C6-7AA2-4C8A-80DA-EB8BF4284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663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EBFD-D336-4045-A793-24593B6EE713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B5C6-7AA2-4C8A-80DA-EB8BF4284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553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EBFD-D336-4045-A793-24593B6EE713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B5C6-7AA2-4C8A-80DA-EB8BF4284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903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EBFD-D336-4045-A793-24593B6EE713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B5C6-7AA2-4C8A-80DA-EB8BF4284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798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EBFD-D336-4045-A793-24593B6EE713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B5C6-7AA2-4C8A-80DA-EB8BF4284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77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EBFD-D336-4045-A793-24593B6EE713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B5C6-7AA2-4C8A-80DA-EB8BF4284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192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AEBFD-D336-4045-A793-24593B6EE713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2B5C6-7AA2-4C8A-80DA-EB8BF4284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570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udemy.com/course/help-your-child-to-read-and-writ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NTPreCursivefk" panose="03000400000000000000" pitchFamily="66" charset="0"/>
              </a:rPr>
              <a:t>Phonics </a:t>
            </a:r>
            <a:endParaRPr lang="en-GB" u="sng" dirty="0">
              <a:latin typeface="NTPreCursivefk" panose="03000400000000000000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514" y="1124745"/>
            <a:ext cx="9121013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4000" u="sng" dirty="0" smtClean="0">
                <a:latin typeface="NTPreCursivefk" panose="03000400000000000000" pitchFamily="66" charset="0"/>
              </a:rPr>
              <a:t>What does a child need to know: </a:t>
            </a:r>
          </a:p>
          <a:p>
            <a:pPr>
              <a:buFontTx/>
              <a:buChar char="-"/>
            </a:pPr>
            <a:r>
              <a:rPr lang="en-GB" sz="4000" dirty="0" smtClean="0">
                <a:latin typeface="NTPreCursivefk" panose="03000400000000000000" pitchFamily="66" charset="0"/>
              </a:rPr>
              <a:t>Letters are symbols that represent sounds. </a:t>
            </a:r>
          </a:p>
          <a:p>
            <a:pPr>
              <a:buFontTx/>
              <a:buChar char="-"/>
            </a:pPr>
            <a:r>
              <a:rPr lang="en-GB" sz="4000" dirty="0" smtClean="0">
                <a:latin typeface="NTPreCursivefk" panose="03000400000000000000" pitchFamily="66" charset="0"/>
              </a:rPr>
              <a:t>A sound can be spelled by 1,2,3 or 4 letters. </a:t>
            </a:r>
          </a:p>
          <a:p>
            <a:pPr marL="0" indent="0" algn="ctr">
              <a:buNone/>
            </a:pPr>
            <a:r>
              <a:rPr lang="en-GB" sz="4000" dirty="0">
                <a:latin typeface="NTPreCursivefk" panose="03000400000000000000" pitchFamily="66" charset="0"/>
              </a:rPr>
              <a:t>d</a:t>
            </a:r>
            <a:r>
              <a:rPr lang="en-GB" sz="4000" u="sng" dirty="0" smtClean="0">
                <a:latin typeface="NTPreCursivefk" panose="03000400000000000000" pitchFamily="66" charset="0"/>
              </a:rPr>
              <a:t>o</a:t>
            </a:r>
            <a:r>
              <a:rPr lang="en-GB" sz="4000" dirty="0" smtClean="0">
                <a:latin typeface="NTPreCursivefk" panose="03000400000000000000" pitchFamily="66" charset="0"/>
              </a:rPr>
              <a:t>g    str</a:t>
            </a:r>
            <a:r>
              <a:rPr lang="en-GB" sz="4000" u="sng" dirty="0" smtClean="0">
                <a:latin typeface="NTPreCursivefk" panose="03000400000000000000" pitchFamily="66" charset="0"/>
              </a:rPr>
              <a:t>ee</a:t>
            </a:r>
            <a:r>
              <a:rPr lang="en-GB" sz="4000" dirty="0" smtClean="0">
                <a:latin typeface="NTPreCursivefk" panose="03000400000000000000" pitchFamily="66" charset="0"/>
              </a:rPr>
              <a:t>t    n</a:t>
            </a:r>
            <a:r>
              <a:rPr lang="en-GB" sz="4000" u="sng" dirty="0" smtClean="0">
                <a:latin typeface="NTPreCursivefk" panose="03000400000000000000" pitchFamily="66" charset="0"/>
              </a:rPr>
              <a:t>igh</a:t>
            </a:r>
            <a:r>
              <a:rPr lang="en-GB" sz="4000" dirty="0" smtClean="0">
                <a:latin typeface="NTPreCursivefk" panose="03000400000000000000" pitchFamily="66" charset="0"/>
              </a:rPr>
              <a:t>t    d</a:t>
            </a:r>
            <a:r>
              <a:rPr lang="en-GB" sz="4000" u="sng" dirty="0" smtClean="0">
                <a:latin typeface="NTPreCursivefk" panose="03000400000000000000" pitchFamily="66" charset="0"/>
              </a:rPr>
              <a:t>ough</a:t>
            </a:r>
          </a:p>
          <a:p>
            <a:pPr marL="0" indent="0">
              <a:buNone/>
            </a:pPr>
            <a:r>
              <a:rPr lang="en-GB" sz="4000" dirty="0" smtClean="0">
                <a:latin typeface="NTPreCursivefk" panose="03000400000000000000" pitchFamily="66" charset="0"/>
              </a:rPr>
              <a:t>-The same sound can be spelled in different ways. </a:t>
            </a:r>
          </a:p>
          <a:p>
            <a:pPr marL="0" indent="0" algn="ctr">
              <a:buNone/>
            </a:pPr>
            <a:r>
              <a:rPr lang="en-GB" sz="4000" dirty="0" smtClean="0">
                <a:latin typeface="NTPreCursivefk" panose="03000400000000000000" pitchFamily="66" charset="0"/>
              </a:rPr>
              <a:t>r</a:t>
            </a:r>
            <a:r>
              <a:rPr lang="en-GB" sz="4000" u="sng" dirty="0" smtClean="0">
                <a:latin typeface="NTPreCursivefk" panose="03000400000000000000" pitchFamily="66" charset="0"/>
              </a:rPr>
              <a:t>ai</a:t>
            </a:r>
            <a:r>
              <a:rPr lang="en-GB" sz="4000" dirty="0" smtClean="0">
                <a:latin typeface="NTPreCursivefk" panose="03000400000000000000" pitchFamily="66" charset="0"/>
              </a:rPr>
              <a:t>n  br</a:t>
            </a:r>
            <a:r>
              <a:rPr lang="en-GB" sz="4000" u="sng" dirty="0" smtClean="0">
                <a:latin typeface="NTPreCursivefk" panose="03000400000000000000" pitchFamily="66" charset="0"/>
              </a:rPr>
              <a:t>ea</a:t>
            </a:r>
            <a:r>
              <a:rPr lang="en-GB" sz="4000" dirty="0" smtClean="0">
                <a:latin typeface="NTPreCursivefk" panose="03000400000000000000" pitchFamily="66" charset="0"/>
              </a:rPr>
              <a:t>k  g</a:t>
            </a:r>
            <a:r>
              <a:rPr lang="en-GB" sz="4000" u="sng" dirty="0" smtClean="0">
                <a:latin typeface="NTPreCursivefk" panose="03000400000000000000" pitchFamily="66" charset="0"/>
              </a:rPr>
              <a:t>a</a:t>
            </a:r>
            <a:r>
              <a:rPr lang="en-GB" sz="4000" dirty="0" smtClean="0">
                <a:latin typeface="NTPreCursivefk" panose="03000400000000000000" pitchFamily="66" charset="0"/>
              </a:rPr>
              <a:t>t</a:t>
            </a:r>
            <a:r>
              <a:rPr lang="en-GB" sz="4000" u="sng" dirty="0" smtClean="0">
                <a:latin typeface="NTPreCursivefk" panose="03000400000000000000" pitchFamily="66" charset="0"/>
              </a:rPr>
              <a:t>e</a:t>
            </a:r>
            <a:endParaRPr lang="en-GB" sz="4000" u="sng" dirty="0"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300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NTPreCursivefk" panose="03000400000000000000" pitchFamily="66" charset="0"/>
              </a:rPr>
              <a:t>Reading </a:t>
            </a:r>
            <a:endParaRPr lang="en-GB" u="sng" dirty="0">
              <a:latin typeface="NTPreCursivefk" panose="03000400000000000000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506" y="1124744"/>
            <a:ext cx="891540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u="sng" dirty="0" smtClean="0">
                <a:latin typeface="NTPreCursivefk" panose="03000400000000000000" pitchFamily="66" charset="0"/>
              </a:rPr>
              <a:t>Talk to your child about what is on the front page. </a:t>
            </a:r>
            <a:endParaRPr lang="en-GB" sz="2800" u="sng" dirty="0">
              <a:latin typeface="NTPreCursivefk" panose="03000400000000000000" pitchFamily="66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NTPreCursivefk" panose="03000400000000000000" pitchFamily="66" charset="0"/>
              </a:rPr>
              <a:t>Q: What do you think the book might be about ? </a:t>
            </a:r>
          </a:p>
          <a:p>
            <a:pPr marL="0" indent="0">
              <a:buNone/>
            </a:pPr>
            <a:r>
              <a:rPr lang="en-GB" sz="2000" dirty="0" smtClean="0">
                <a:latin typeface="NTPreCursivefk" panose="03000400000000000000" pitchFamily="66" charset="0"/>
              </a:rPr>
              <a:t>Q: Who is the main character ? </a:t>
            </a:r>
            <a:endParaRPr lang="en-GB" sz="2000" dirty="0">
              <a:latin typeface="NTPreCursivefk" panose="03000400000000000000" pitchFamily="66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NTPreCursivefk" panose="03000400000000000000" pitchFamily="66" charset="0"/>
              </a:rPr>
              <a:t>Q: Can you open the book to the first page. </a:t>
            </a:r>
          </a:p>
          <a:p>
            <a:pPr marL="0" indent="0">
              <a:buNone/>
            </a:pPr>
            <a:endParaRPr lang="en-GB" sz="2000" dirty="0" smtClean="0">
              <a:latin typeface="NTPreCursivefk" panose="03000400000000000000" pitchFamily="66" charset="0"/>
            </a:endParaRPr>
          </a:p>
          <a:p>
            <a:pPr marL="0" indent="0">
              <a:buNone/>
            </a:pPr>
            <a:r>
              <a:rPr lang="en-GB" sz="2800" u="sng" dirty="0" smtClean="0">
                <a:latin typeface="NTPreCursivefk" panose="03000400000000000000" pitchFamily="66" charset="0"/>
              </a:rPr>
              <a:t>When reading a book with your child, they need to read the words </a:t>
            </a:r>
            <a:r>
              <a:rPr lang="en-GB" sz="2000" dirty="0" smtClean="0">
                <a:latin typeface="NTPreCursivefk" panose="03000400000000000000" pitchFamily="66" charset="0"/>
              </a:rPr>
              <a:t>(especially when it is a phonics book) </a:t>
            </a:r>
          </a:p>
          <a:p>
            <a:pPr marL="0" indent="0">
              <a:buNone/>
            </a:pPr>
            <a:r>
              <a:rPr lang="en-GB" sz="2800" u="sng" dirty="0" smtClean="0">
                <a:latin typeface="NTPreCursivefk" panose="03000400000000000000" pitchFamily="66" charset="0"/>
              </a:rPr>
              <a:t>Make sure that your child is pointing to each word </a:t>
            </a:r>
            <a:r>
              <a:rPr lang="en-GB" sz="2800" u="sng" smtClean="0">
                <a:latin typeface="NTPreCursivefk" panose="03000400000000000000" pitchFamily="66" charset="0"/>
              </a:rPr>
              <a:t>when they </a:t>
            </a:r>
            <a:r>
              <a:rPr lang="en-GB" sz="2800" u="sng" dirty="0" smtClean="0">
                <a:latin typeface="NTPreCursivefk" panose="03000400000000000000" pitchFamily="66" charset="0"/>
              </a:rPr>
              <a:t>read.</a:t>
            </a:r>
          </a:p>
          <a:p>
            <a:pPr marL="0" indent="0">
              <a:buNone/>
            </a:pPr>
            <a:endParaRPr lang="en-GB" sz="2000" dirty="0">
              <a:latin typeface="NTPreCursivefk" panose="03000400000000000000" pitchFamily="66" charset="0"/>
            </a:endParaRPr>
          </a:p>
          <a:p>
            <a:pPr marL="0" indent="0">
              <a:buNone/>
            </a:pPr>
            <a:r>
              <a:rPr lang="en-GB" sz="2800" u="sng" dirty="0" smtClean="0">
                <a:latin typeface="NTPreCursivefk" panose="03000400000000000000" pitchFamily="66" charset="0"/>
              </a:rPr>
              <a:t>At the end of the story check that your child knows what has happened in the story. </a:t>
            </a:r>
          </a:p>
          <a:p>
            <a:pPr marL="0" indent="0">
              <a:buNone/>
            </a:pPr>
            <a:r>
              <a:rPr lang="en-GB" sz="2000" dirty="0" smtClean="0">
                <a:latin typeface="NTPreCursivefk" panose="03000400000000000000" pitchFamily="66" charset="0"/>
              </a:rPr>
              <a:t>Q: What happened in the story ?</a:t>
            </a:r>
          </a:p>
          <a:p>
            <a:pPr marL="0" indent="0">
              <a:buNone/>
            </a:pPr>
            <a:r>
              <a:rPr lang="en-GB" sz="2000" dirty="0" smtClean="0">
                <a:latin typeface="NTPreCursivefk" panose="03000400000000000000" pitchFamily="66" charset="0"/>
              </a:rPr>
              <a:t>Q: How did they feel ? </a:t>
            </a:r>
          </a:p>
          <a:p>
            <a:pPr marL="0" indent="0">
              <a:buNone/>
            </a:pPr>
            <a:r>
              <a:rPr lang="en-GB" sz="2000" dirty="0" smtClean="0">
                <a:latin typeface="NTPreCursivefk" panose="03000400000000000000" pitchFamily="66" charset="0"/>
              </a:rPr>
              <a:t>Q: What do you think the main character should have done ? </a:t>
            </a:r>
          </a:p>
          <a:p>
            <a:pPr marL="0" indent="0">
              <a:buNone/>
            </a:pPr>
            <a:endParaRPr lang="en-GB" dirty="0" smtClean="0">
              <a:latin typeface="NTPreCursivefk" panose="03000400000000000000" pitchFamily="66" charset="0"/>
            </a:endParaRPr>
          </a:p>
          <a:p>
            <a:pPr marL="0" indent="0">
              <a:buNone/>
            </a:pPr>
            <a:endParaRPr lang="en-GB" sz="4000" dirty="0" smtClean="0">
              <a:latin typeface="NTPreCursivefk" panose="03000400000000000000" pitchFamily="66" charset="0"/>
            </a:endParaRPr>
          </a:p>
          <a:p>
            <a:pPr marL="0" indent="0">
              <a:buNone/>
            </a:pPr>
            <a:endParaRPr lang="en-GB" sz="4000" dirty="0" smtClean="0">
              <a:latin typeface="NTPreCursivefk" panose="03000400000000000000" pitchFamily="66" charset="0"/>
            </a:endParaRPr>
          </a:p>
          <a:p>
            <a:pPr marL="0" indent="0">
              <a:buNone/>
            </a:pPr>
            <a:endParaRPr lang="en-GB" sz="4000" dirty="0" smtClean="0"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950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NTPreCursivefk" panose="03000400000000000000" pitchFamily="66" charset="0"/>
              </a:rPr>
              <a:t>Building and Blending </a:t>
            </a:r>
            <a:endParaRPr lang="en-GB" u="sng" dirty="0">
              <a:latin typeface="NTPreCursivefk" panose="03000400000000000000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506" y="1124744"/>
            <a:ext cx="891540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4000" dirty="0">
                <a:latin typeface="NTPreCursivefk" panose="03000400000000000000" pitchFamily="66" charset="0"/>
              </a:rPr>
              <a:t>Can you put the right sound in the </a:t>
            </a:r>
            <a:r>
              <a:rPr lang="en-GB" sz="4000" dirty="0" smtClean="0">
                <a:latin typeface="NTPreCursivefk" panose="03000400000000000000" pitchFamily="66" charset="0"/>
              </a:rPr>
              <a:t>box ?</a:t>
            </a:r>
            <a:endParaRPr lang="en-GB" dirty="0" smtClean="0">
              <a:latin typeface="NTPreCursivefk" panose="03000400000000000000" pitchFamily="66" charset="0"/>
            </a:endParaRPr>
          </a:p>
          <a:p>
            <a:r>
              <a:rPr lang="en-GB" sz="4000" dirty="0" smtClean="0">
                <a:latin typeface="NTPreCursivefk" panose="03000400000000000000" pitchFamily="66" charset="0"/>
              </a:rPr>
              <a:t>Choose a sound. </a:t>
            </a:r>
          </a:p>
          <a:p>
            <a:r>
              <a:rPr lang="en-GB" sz="4000" dirty="0" smtClean="0">
                <a:latin typeface="NTPreCursivefk" panose="03000400000000000000" pitchFamily="66" charset="0"/>
              </a:rPr>
              <a:t>Sound out and blend the word.</a:t>
            </a:r>
          </a:p>
          <a:p>
            <a:r>
              <a:rPr lang="en-GB" sz="4000" dirty="0" smtClean="0">
                <a:latin typeface="NTPreCursivefk" panose="03000400000000000000" pitchFamily="66" charset="0"/>
              </a:rPr>
              <a:t>Does it make sense ? Yes, well done.     Now, try another one.</a:t>
            </a:r>
          </a:p>
          <a:p>
            <a:endParaRPr lang="en-GB" sz="4000" dirty="0" smtClean="0">
              <a:latin typeface="NTPreCursivefk" panose="03000400000000000000" pitchFamily="66" charset="0"/>
            </a:endParaRPr>
          </a:p>
          <a:p>
            <a:pPr marL="0" indent="0">
              <a:buNone/>
            </a:pPr>
            <a:r>
              <a:rPr lang="en-GB" sz="3600" dirty="0" smtClean="0">
                <a:latin typeface="NTPreCursivefk" panose="03000400000000000000" pitchFamily="66" charset="0"/>
              </a:rPr>
              <a:t>This helps with sounding, blending and phoneme manipulation.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1232" y="3323419"/>
            <a:ext cx="72008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783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49055"/>
              </p:ext>
            </p:extLst>
          </p:nvPr>
        </p:nvGraphicFramePr>
        <p:xfrm>
          <a:off x="272480" y="188640"/>
          <a:ext cx="936104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0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0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02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13324">
                <a:tc>
                  <a:txBody>
                    <a:bodyPr/>
                    <a:lstStyle/>
                    <a:p>
                      <a:pPr algn="ctr"/>
                      <a:endParaRPr lang="en-GB" sz="3200" b="0" u="sng" dirty="0" smtClean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  <a:p>
                      <a:pPr algn="ctr"/>
                      <a:r>
                        <a:rPr lang="en-GB" sz="32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a</a:t>
                      </a:r>
                      <a:endParaRPr lang="en-GB" sz="32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0" u="sng" dirty="0" smtClean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  <a:p>
                      <a:pPr algn="ctr"/>
                      <a:r>
                        <a:rPr lang="en-GB" sz="32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m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0" u="sng" dirty="0" smtClean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  <a:p>
                      <a:pPr algn="ctr"/>
                      <a:r>
                        <a:rPr lang="en-GB" sz="32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t</a:t>
                      </a:r>
                      <a:endParaRPr lang="en-GB" sz="32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0" u="sng" dirty="0" smtClean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  <a:p>
                      <a:pPr algn="ctr"/>
                      <a:r>
                        <a:rPr lang="en-GB" sz="32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i</a:t>
                      </a:r>
                    </a:p>
                    <a:p>
                      <a:pPr algn="ctr"/>
                      <a:endParaRPr lang="en-GB" sz="32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3324">
                <a:tc>
                  <a:txBody>
                    <a:bodyPr/>
                    <a:lstStyle/>
                    <a:p>
                      <a:pPr algn="ctr"/>
                      <a:endParaRPr lang="en-GB" sz="3200" b="0" u="sng" dirty="0" smtClean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  <a:p>
                      <a:pPr algn="ctr"/>
                      <a:r>
                        <a:rPr lang="en-GB" sz="32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s</a:t>
                      </a:r>
                      <a:endParaRPr lang="en-GB" sz="32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0" u="sng" dirty="0" smtClean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  <a:p>
                      <a:pPr algn="ctr"/>
                      <a:r>
                        <a:rPr lang="en-GB" sz="32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p</a:t>
                      </a:r>
                      <a:endParaRPr lang="en-GB" sz="32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0" u="sng" dirty="0" smtClean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  <a:p>
                      <a:pPr algn="ctr"/>
                      <a:r>
                        <a:rPr lang="en-GB" sz="32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n</a:t>
                      </a:r>
                      <a:endParaRPr lang="en-GB" sz="32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0" u="sng" dirty="0" smtClean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  <a:p>
                      <a:pPr algn="ctr"/>
                      <a:r>
                        <a:rPr lang="en-GB" sz="32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o</a:t>
                      </a:r>
                    </a:p>
                    <a:p>
                      <a:pPr algn="ctr"/>
                      <a:endParaRPr lang="en-GB" sz="32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195595"/>
              </p:ext>
            </p:extLst>
          </p:nvPr>
        </p:nvGraphicFramePr>
        <p:xfrm>
          <a:off x="272480" y="3573016"/>
          <a:ext cx="936104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0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0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02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13324">
                <a:tc>
                  <a:txBody>
                    <a:bodyPr/>
                    <a:lstStyle/>
                    <a:p>
                      <a:pPr algn="ctr"/>
                      <a:endParaRPr lang="en-GB" sz="3200" b="0" u="sng" dirty="0" smtClean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  <a:p>
                      <a:pPr algn="ctr"/>
                      <a:r>
                        <a:rPr lang="en-GB" sz="32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a</a:t>
                      </a:r>
                      <a:endParaRPr lang="en-GB" sz="32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0" u="sng" dirty="0" smtClean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  <a:p>
                      <a:pPr algn="ctr"/>
                      <a:r>
                        <a:rPr lang="en-GB" sz="32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m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0" u="sng" dirty="0" smtClean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  <a:p>
                      <a:pPr algn="ctr"/>
                      <a:r>
                        <a:rPr lang="en-GB" sz="32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t</a:t>
                      </a:r>
                      <a:endParaRPr lang="en-GB" sz="32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0" u="sng" dirty="0" smtClean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  <a:p>
                      <a:pPr algn="ctr"/>
                      <a:r>
                        <a:rPr lang="en-GB" sz="32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i</a:t>
                      </a:r>
                    </a:p>
                    <a:p>
                      <a:pPr algn="ctr"/>
                      <a:endParaRPr lang="en-GB" sz="32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3324">
                <a:tc>
                  <a:txBody>
                    <a:bodyPr/>
                    <a:lstStyle/>
                    <a:p>
                      <a:pPr algn="ctr"/>
                      <a:endParaRPr lang="en-GB" sz="3200" b="0" u="sng" dirty="0" smtClean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  <a:p>
                      <a:pPr algn="ctr"/>
                      <a:r>
                        <a:rPr lang="en-GB" sz="32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s</a:t>
                      </a:r>
                      <a:endParaRPr lang="en-GB" sz="32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0" u="sng" dirty="0" smtClean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  <a:p>
                      <a:pPr algn="ctr"/>
                      <a:r>
                        <a:rPr lang="en-GB" sz="32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p</a:t>
                      </a:r>
                      <a:endParaRPr lang="en-GB" sz="32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0" u="sng" dirty="0" smtClean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  <a:p>
                      <a:pPr algn="ctr"/>
                      <a:r>
                        <a:rPr lang="en-GB" sz="32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n</a:t>
                      </a:r>
                      <a:endParaRPr lang="en-GB" sz="32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0" u="sng" dirty="0" smtClean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  <a:p>
                      <a:pPr algn="ctr"/>
                      <a:r>
                        <a:rPr lang="en-GB" sz="32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o</a:t>
                      </a:r>
                    </a:p>
                    <a:p>
                      <a:pPr algn="ctr"/>
                      <a:endParaRPr lang="en-GB" sz="32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3477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519637"/>
              </p:ext>
            </p:extLst>
          </p:nvPr>
        </p:nvGraphicFramePr>
        <p:xfrm>
          <a:off x="662523" y="188640"/>
          <a:ext cx="8424936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0160">
                <a:tc>
                  <a:txBody>
                    <a:bodyPr/>
                    <a:lstStyle/>
                    <a:p>
                      <a:pPr algn="ctr"/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a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was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the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for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of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270150"/>
              </p:ext>
            </p:extLst>
          </p:nvPr>
        </p:nvGraphicFramePr>
        <p:xfrm>
          <a:off x="662523" y="3645024"/>
          <a:ext cx="8424936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0160"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is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a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was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ctr"/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for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of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3583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835415"/>
              </p:ext>
            </p:extLst>
          </p:nvPr>
        </p:nvGraphicFramePr>
        <p:xfrm>
          <a:off x="662523" y="188640"/>
          <a:ext cx="8424936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0160"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is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was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the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for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of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070995"/>
              </p:ext>
            </p:extLst>
          </p:nvPr>
        </p:nvGraphicFramePr>
        <p:xfrm>
          <a:off x="662523" y="3645024"/>
          <a:ext cx="8424936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0160"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is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a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was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the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for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700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102744"/>
              </p:ext>
            </p:extLst>
          </p:nvPr>
        </p:nvGraphicFramePr>
        <p:xfrm>
          <a:off x="662523" y="188640"/>
          <a:ext cx="8424936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0160"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is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a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was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the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u="sng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of</a:t>
                      </a:r>
                      <a:endParaRPr lang="en-GB" sz="4400" b="0" u="sng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438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NTPreCursivefk" panose="03000400000000000000" pitchFamily="66" charset="0"/>
              </a:rPr>
              <a:t>Skills </a:t>
            </a:r>
            <a:endParaRPr lang="en-GB" u="sng" dirty="0">
              <a:latin typeface="NTPreCursivefk" panose="03000400000000000000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515" y="1124745"/>
            <a:ext cx="8915400" cy="4525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GB" sz="4800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Blending</a:t>
            </a:r>
            <a:r>
              <a:rPr lang="en-GB" sz="4000" dirty="0" smtClean="0">
                <a:latin typeface="NTPreCursivefk" panose="03000400000000000000" pitchFamily="66" charset="0"/>
              </a:rPr>
              <a:t> is a skill that pushes the sounds together to build a word. </a:t>
            </a:r>
          </a:p>
          <a:p>
            <a:pPr>
              <a:buFontTx/>
              <a:buChar char="-"/>
            </a:pPr>
            <a:r>
              <a:rPr lang="en-GB" sz="4800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Segmenting</a:t>
            </a:r>
            <a:r>
              <a:rPr lang="en-GB" sz="4000" dirty="0" smtClean="0">
                <a:latin typeface="NTPreCursivefk" panose="03000400000000000000" pitchFamily="66" charset="0"/>
              </a:rPr>
              <a:t> is the ability to pull sounds apart. </a:t>
            </a:r>
          </a:p>
          <a:p>
            <a:pPr>
              <a:buFontTx/>
              <a:buChar char="-"/>
            </a:pPr>
            <a:r>
              <a:rPr lang="en-GB" sz="4800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Phoneme manipulation </a:t>
            </a:r>
            <a:r>
              <a:rPr lang="en-GB" sz="4000" dirty="0" smtClean="0">
                <a:latin typeface="NTPreCursivefk" panose="03000400000000000000" pitchFamily="66" charset="0"/>
              </a:rPr>
              <a:t>is the ability to insert sounds into and delete the sounds out of words. </a:t>
            </a:r>
          </a:p>
        </p:txBody>
      </p:sp>
    </p:spTree>
    <p:extLst>
      <p:ext uri="{BB962C8B-B14F-4D97-AF65-F5344CB8AC3E}">
        <p14:creationId xmlns:p14="http://schemas.microsoft.com/office/powerpoint/2010/main" val="3482422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NTPreCursivefk" panose="03000400000000000000" pitchFamily="66" charset="0"/>
              </a:rPr>
              <a:t>Pure sounds</a:t>
            </a:r>
            <a:endParaRPr lang="en-GB" u="sng" dirty="0">
              <a:latin typeface="NTPreCursivefk" panose="03000400000000000000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515" y="1124745"/>
            <a:ext cx="8915400" cy="4525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GB" sz="4000" dirty="0" smtClean="0">
                <a:latin typeface="NTPreCursivefk" panose="03000400000000000000" pitchFamily="66" charset="0"/>
              </a:rPr>
              <a:t>It is so important that the children know the pure sounds. </a:t>
            </a:r>
          </a:p>
          <a:p>
            <a:pPr marL="0" indent="0" algn="ctr">
              <a:buNone/>
            </a:pPr>
            <a:r>
              <a:rPr lang="en-GB" sz="4000" dirty="0" smtClean="0">
                <a:latin typeface="NTPreCursivefk" panose="03000400000000000000" pitchFamily="66" charset="0"/>
              </a:rPr>
              <a:t> </a:t>
            </a:r>
            <a:r>
              <a:rPr lang="en-GB" sz="5400" dirty="0" smtClean="0">
                <a:latin typeface="NTPreCursivefk" panose="03000400000000000000" pitchFamily="66" charset="0"/>
              </a:rPr>
              <a:t>a b c d e f g h </a:t>
            </a:r>
            <a:r>
              <a:rPr lang="en-GB" sz="5400" dirty="0" err="1">
                <a:latin typeface="NTPreCursivefk" panose="03000400000000000000" pitchFamily="66" charset="0"/>
              </a:rPr>
              <a:t>i</a:t>
            </a:r>
            <a:r>
              <a:rPr lang="en-GB" sz="5400" dirty="0" smtClean="0">
                <a:latin typeface="NTPreCursivefk" panose="03000400000000000000" pitchFamily="66" charset="0"/>
              </a:rPr>
              <a:t> j k l m n o p q r s t u v w x y z </a:t>
            </a:r>
          </a:p>
          <a:p>
            <a:pPr marL="0" indent="0" algn="ctr">
              <a:buNone/>
            </a:pPr>
            <a:r>
              <a:rPr lang="en-GB" sz="5400" dirty="0">
                <a:latin typeface="NTPreCursivefk" panose="03000400000000000000" pitchFamily="66" charset="0"/>
              </a:rPr>
              <a:t>n</a:t>
            </a:r>
            <a:r>
              <a:rPr lang="en-GB" sz="5400" dirty="0" smtClean="0">
                <a:latin typeface="NTPreCursivefk" panose="03000400000000000000" pitchFamily="66" charset="0"/>
              </a:rPr>
              <a:t>g </a:t>
            </a:r>
            <a:r>
              <a:rPr lang="en-GB" sz="5400" dirty="0" err="1" smtClean="0">
                <a:latin typeface="NTPreCursivefk" panose="03000400000000000000" pitchFamily="66" charset="0"/>
              </a:rPr>
              <a:t>ch</a:t>
            </a:r>
            <a:r>
              <a:rPr lang="en-GB" sz="5400" dirty="0" smtClean="0">
                <a:latin typeface="NTPreCursivefk" panose="03000400000000000000" pitchFamily="66" charset="0"/>
              </a:rPr>
              <a:t> </a:t>
            </a:r>
            <a:r>
              <a:rPr lang="en-GB" sz="5400" dirty="0" err="1" smtClean="0">
                <a:latin typeface="NTPreCursivefk" panose="03000400000000000000" pitchFamily="66" charset="0"/>
              </a:rPr>
              <a:t>th</a:t>
            </a:r>
            <a:r>
              <a:rPr lang="en-GB" sz="5400" dirty="0" smtClean="0">
                <a:latin typeface="NTPreCursivefk" panose="03000400000000000000" pitchFamily="66" charset="0"/>
              </a:rPr>
              <a:t> </a:t>
            </a:r>
            <a:r>
              <a:rPr lang="en-GB" sz="5400" dirty="0" err="1" smtClean="0">
                <a:latin typeface="NTPreCursivefk" panose="03000400000000000000" pitchFamily="66" charset="0"/>
              </a:rPr>
              <a:t>qu</a:t>
            </a:r>
            <a:r>
              <a:rPr lang="en-GB" sz="5400" dirty="0" smtClean="0">
                <a:latin typeface="NTPreCursivefk" panose="03000400000000000000" pitchFamily="66" charset="0"/>
              </a:rPr>
              <a:t> </a:t>
            </a:r>
            <a:r>
              <a:rPr lang="en-GB" sz="5400" dirty="0" err="1" smtClean="0">
                <a:latin typeface="NTPreCursivefk" panose="03000400000000000000" pitchFamily="66" charset="0"/>
              </a:rPr>
              <a:t>sh</a:t>
            </a:r>
            <a:endParaRPr lang="en-GB" sz="5400" dirty="0" smtClean="0"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001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NTPreCursivefk" panose="03000400000000000000" pitchFamily="66" charset="0"/>
              </a:rPr>
              <a:t>Everyday words</a:t>
            </a:r>
            <a:endParaRPr lang="en-GB" u="sng" dirty="0">
              <a:latin typeface="NTPreCursivefk" panose="03000400000000000000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515" y="1124745"/>
            <a:ext cx="8915400" cy="4525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GB" sz="3600" dirty="0" smtClean="0">
                <a:latin typeface="NTPreCursivefk" panose="03000400000000000000" pitchFamily="66" charset="0"/>
              </a:rPr>
              <a:t>Every word is decodable. In our programme we have no ‘tricky’ words or ‘magic’ letters even the ones that sound different can be sounded out. </a:t>
            </a:r>
          </a:p>
          <a:p>
            <a:pPr>
              <a:buFontTx/>
              <a:buChar char="-"/>
            </a:pPr>
            <a:r>
              <a:rPr lang="en-GB" sz="3600" dirty="0" smtClean="0">
                <a:latin typeface="NTPreCursivefk" panose="03000400000000000000" pitchFamily="66" charset="0"/>
              </a:rPr>
              <a:t>In the word _______ this sound is _____.</a:t>
            </a:r>
          </a:p>
          <a:p>
            <a:pPr marL="0" indent="0" algn="ctr">
              <a:buNone/>
            </a:pPr>
            <a:r>
              <a:rPr lang="en-GB" sz="4400" dirty="0" err="1">
                <a:latin typeface="NTPreCursivefk" panose="03000400000000000000" pitchFamily="66" charset="0"/>
              </a:rPr>
              <a:t>eg</a:t>
            </a:r>
            <a:r>
              <a:rPr lang="en-GB" sz="4400" dirty="0">
                <a:latin typeface="NTPreCursivefk" panose="03000400000000000000" pitchFamily="66" charset="0"/>
              </a:rPr>
              <a:t> </a:t>
            </a:r>
            <a:r>
              <a:rPr lang="en-GB" sz="4400" dirty="0" smtClean="0">
                <a:latin typeface="NTPreCursivefk" panose="03000400000000000000" pitchFamily="66" charset="0"/>
              </a:rPr>
              <a:t>th</a:t>
            </a:r>
            <a:r>
              <a:rPr lang="en-GB" sz="4400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e</a:t>
            </a:r>
            <a:endParaRPr lang="en-GB" sz="5400" dirty="0" smtClean="0">
              <a:latin typeface="NTPreCursivefk" panose="03000400000000000000" pitchFamily="66" charset="0"/>
            </a:endParaRPr>
          </a:p>
          <a:p>
            <a:pPr marL="0" indent="0">
              <a:buNone/>
            </a:pPr>
            <a:r>
              <a:rPr lang="en-GB" sz="3600" dirty="0" smtClean="0">
                <a:latin typeface="NTPreCursivefk" panose="03000400000000000000" pitchFamily="66" charset="0"/>
              </a:rPr>
              <a:t>Here are some everyday words that the children will learn in reception.</a:t>
            </a:r>
          </a:p>
          <a:p>
            <a:pPr marL="0" indent="0">
              <a:buNone/>
            </a:pPr>
            <a:r>
              <a:rPr lang="en-GB" sz="3600" dirty="0">
                <a:latin typeface="NTPreCursivefk" panose="03000400000000000000" pitchFamily="66" charset="0"/>
              </a:rPr>
              <a:t>is, a, the, I, for, of, are, was, all, come, some, to, there, their, these. </a:t>
            </a:r>
          </a:p>
          <a:p>
            <a:pPr marL="0" indent="0">
              <a:buNone/>
            </a:pPr>
            <a:r>
              <a:rPr lang="en-GB" sz="5400" dirty="0" smtClean="0">
                <a:latin typeface="NTPreCursivefk" panose="03000400000000000000" pitchFamily="66" charset="0"/>
              </a:rPr>
              <a:t> </a:t>
            </a:r>
          </a:p>
          <a:p>
            <a:pPr>
              <a:buFontTx/>
              <a:buChar char="-"/>
            </a:pPr>
            <a:endParaRPr lang="en-GB" sz="5400" dirty="0"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22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NTPreCursivefk" panose="03000400000000000000" pitchFamily="66" charset="0"/>
              </a:rPr>
              <a:t>How we teach phonics </a:t>
            </a:r>
            <a:endParaRPr lang="en-GB" u="sng" dirty="0"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408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u="sng" dirty="0" smtClean="0">
                <a:latin typeface="NTPreCursivefk" panose="03000400000000000000" pitchFamily="66" charset="0"/>
              </a:rPr>
              <a:t>Useful Links</a:t>
            </a:r>
            <a:endParaRPr lang="en-GB" u="sng" dirty="0">
              <a:latin typeface="NTPreCursivefk" panose="03000400000000000000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300" y="1417638"/>
            <a:ext cx="87781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NTPreCursivefk" panose="03000400000000000000" pitchFamily="66" charset="0"/>
                <a:hlinkClick r:id="rId2"/>
              </a:rPr>
              <a:t>https://</a:t>
            </a:r>
            <a:r>
              <a:rPr lang="en-GB" sz="3600" dirty="0" smtClean="0">
                <a:latin typeface="NTPreCursivefk" panose="03000400000000000000" pitchFamily="66" charset="0"/>
                <a:hlinkClick r:id="rId2"/>
              </a:rPr>
              <a:t>www.udemy.com/course/help-your-child-to-read-and-write/</a:t>
            </a:r>
            <a:r>
              <a:rPr lang="en-GB" sz="3600" dirty="0">
                <a:latin typeface="NTPreCursivefk" panose="03000400000000000000" pitchFamily="66" charset="0"/>
              </a:rPr>
              <a:t> </a:t>
            </a:r>
            <a:r>
              <a:rPr lang="en-GB" sz="3600" dirty="0" err="1" smtClean="0">
                <a:latin typeface="NTPreCursivefk" panose="03000400000000000000" pitchFamily="66" charset="0"/>
              </a:rPr>
              <a:t>Udemy</a:t>
            </a:r>
            <a:r>
              <a:rPr lang="en-GB" sz="3600" dirty="0" smtClean="0">
                <a:latin typeface="NTPreCursivefk" panose="03000400000000000000" pitchFamily="66" charset="0"/>
              </a:rPr>
              <a:t> </a:t>
            </a:r>
            <a:r>
              <a:rPr lang="en-GB" sz="3600" dirty="0" err="1" smtClean="0">
                <a:latin typeface="NTPreCursivefk" panose="03000400000000000000" pitchFamily="66" charset="0"/>
              </a:rPr>
              <a:t>SoundsWrite</a:t>
            </a:r>
            <a:r>
              <a:rPr lang="en-GB" sz="3600" dirty="0" smtClean="0">
                <a:latin typeface="NTPreCursivefk" panose="03000400000000000000" pitchFamily="66" charset="0"/>
              </a:rPr>
              <a:t> Course (free!)</a:t>
            </a:r>
          </a:p>
          <a:p>
            <a:endParaRPr lang="en-GB" sz="3600" dirty="0">
              <a:latin typeface="NTPreCursivefk" panose="03000400000000000000" pitchFamily="66" charset="0"/>
            </a:endParaRPr>
          </a:p>
          <a:p>
            <a:r>
              <a:rPr lang="en-GB" sz="3600" dirty="0" err="1" smtClean="0">
                <a:latin typeface="NTPreCursivefk" panose="03000400000000000000" pitchFamily="66" charset="0"/>
              </a:rPr>
              <a:t>SoundsWrite</a:t>
            </a:r>
            <a:r>
              <a:rPr lang="en-GB" sz="3600" dirty="0" smtClean="0">
                <a:latin typeface="NTPreCursivefk" panose="03000400000000000000" pitchFamily="66" charset="0"/>
              </a:rPr>
              <a:t> App</a:t>
            </a:r>
          </a:p>
          <a:p>
            <a:endParaRPr lang="en-GB" sz="3600" dirty="0">
              <a:latin typeface="NTPreCursivefk" panose="03000400000000000000" pitchFamily="66" charset="0"/>
            </a:endParaRPr>
          </a:p>
          <a:p>
            <a:endParaRPr lang="en-GB" sz="3600" dirty="0" smtClean="0">
              <a:latin typeface="NTPreCursivefk" panose="03000400000000000000" pitchFamily="66" charset="0"/>
            </a:endParaRPr>
          </a:p>
          <a:p>
            <a:endParaRPr lang="en-GB" sz="3600" dirty="0">
              <a:latin typeface="NTPreCursivefk" panose="03000400000000000000" pitchFamily="66" charset="0"/>
            </a:endParaRPr>
          </a:p>
          <a:p>
            <a:endParaRPr lang="en-GB" sz="3600" dirty="0">
              <a:latin typeface="NTPreCursivefk" panose="03000400000000000000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512" y="3789040"/>
            <a:ext cx="3816424" cy="2864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919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NTPreCursivefk" panose="03000400000000000000" pitchFamily="66" charset="0"/>
              </a:rPr>
              <a:t>Symbol Search</a:t>
            </a:r>
            <a:endParaRPr lang="en-GB" u="sng" dirty="0">
              <a:latin typeface="NTPreCursivefk" panose="03000400000000000000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506" y="1124745"/>
            <a:ext cx="89154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4000" dirty="0" smtClean="0">
              <a:latin typeface="NTPreCursivefk" panose="03000400000000000000" pitchFamily="66" charset="0"/>
            </a:endParaRPr>
          </a:p>
          <a:p>
            <a:pPr marL="0" indent="0">
              <a:buNone/>
            </a:pPr>
            <a:endParaRPr lang="en-GB" sz="4000" dirty="0">
              <a:latin typeface="NTPreCursivefk" panose="03000400000000000000" pitchFamily="66" charset="0"/>
            </a:endParaRPr>
          </a:p>
          <a:p>
            <a:pPr marL="0" indent="0">
              <a:buNone/>
            </a:pPr>
            <a:endParaRPr lang="en-GB" sz="4000" dirty="0" smtClean="0">
              <a:latin typeface="NTPreCursivefk" panose="03000400000000000000" pitchFamily="66" charset="0"/>
            </a:endParaRPr>
          </a:p>
          <a:p>
            <a:pPr marL="0" indent="0">
              <a:buNone/>
            </a:pPr>
            <a:endParaRPr lang="en-GB" sz="4000" dirty="0">
              <a:latin typeface="NTPreCursivefk" panose="03000400000000000000" pitchFamily="66" charset="0"/>
            </a:endParaRPr>
          </a:p>
          <a:p>
            <a:pPr marL="0" indent="0">
              <a:buNone/>
            </a:pPr>
            <a:endParaRPr lang="en-GB" sz="4000" dirty="0">
              <a:latin typeface="NTPreCursivefk" panose="03000400000000000000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NTPreCursivefk" panose="03000400000000000000" pitchFamily="66" charset="0"/>
              </a:rPr>
              <a:t>Have the paper in front of your child. You say a sound and your child needs to find it and write over the top of it.</a:t>
            </a:r>
          </a:p>
          <a:p>
            <a:pPr marL="0" indent="0">
              <a:buNone/>
            </a:pPr>
            <a:r>
              <a:rPr lang="en-GB" sz="3600" dirty="0" smtClean="0">
                <a:latin typeface="NTPreCursivefk" panose="03000400000000000000" pitchFamily="66" charset="0"/>
              </a:rPr>
              <a:t>This helps with letter recognition and formation.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782405"/>
              </p:ext>
            </p:extLst>
          </p:nvPr>
        </p:nvGraphicFramePr>
        <p:xfrm>
          <a:off x="1662206" y="1443541"/>
          <a:ext cx="6603999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1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1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1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6000" b="0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a</a:t>
                      </a:r>
                      <a:endParaRPr lang="en-GB" sz="6000" b="0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0" b="0" dirty="0" err="1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i</a:t>
                      </a:r>
                      <a:endParaRPr lang="en-GB" sz="6000" b="0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0" b="0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s</a:t>
                      </a:r>
                      <a:endParaRPr lang="en-GB" sz="6000" b="0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6000" b="0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m</a:t>
                      </a:r>
                      <a:endParaRPr lang="en-GB" sz="6000" b="0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0" b="0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p</a:t>
                      </a:r>
                      <a:endParaRPr lang="en-GB" sz="6000" b="0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0" b="0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n</a:t>
                      </a:r>
                      <a:endParaRPr lang="en-GB" sz="6000" b="0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6000" b="0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o</a:t>
                      </a:r>
                      <a:endParaRPr lang="en-GB" sz="6000" b="0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0" b="0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t</a:t>
                      </a:r>
                      <a:endParaRPr lang="en-GB" sz="6000" b="0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0" b="0" dirty="0" smtClean="0">
                          <a:solidFill>
                            <a:schemeClr val="tx1"/>
                          </a:solidFill>
                          <a:latin typeface="NTPreCursivefk" panose="03000400000000000000" pitchFamily="66" charset="0"/>
                        </a:rPr>
                        <a:t>m</a:t>
                      </a:r>
                      <a:endParaRPr lang="en-GB" sz="6000" b="0" dirty="0">
                        <a:solidFill>
                          <a:schemeClr val="tx1"/>
                        </a:solidFill>
                        <a:latin typeface="NTPreCursivefk" panose="03000400000000000000" pitchFamily="66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640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NTPreCursivefk" panose="03000400000000000000" pitchFamily="66" charset="0"/>
              </a:rPr>
              <a:t>Sound Pairs </a:t>
            </a:r>
            <a:endParaRPr lang="en-GB" u="sng" dirty="0">
              <a:latin typeface="NTPreCursivefk" panose="03000400000000000000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506" y="1124745"/>
            <a:ext cx="89154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4000" dirty="0" smtClean="0">
                <a:latin typeface="NTPreCursivefk" panose="03000400000000000000" pitchFamily="66" charset="0"/>
              </a:rPr>
              <a:t>Have all the sounds face down on the table.</a:t>
            </a:r>
          </a:p>
          <a:p>
            <a:pPr marL="0" indent="0">
              <a:buNone/>
            </a:pPr>
            <a:r>
              <a:rPr lang="en-GB" sz="4000" dirty="0" smtClean="0">
                <a:latin typeface="NTPreCursivefk" panose="03000400000000000000" pitchFamily="66" charset="0"/>
              </a:rPr>
              <a:t> </a:t>
            </a:r>
          </a:p>
          <a:p>
            <a:pPr marL="0" indent="0">
              <a:buNone/>
            </a:pPr>
            <a:endParaRPr lang="en-GB" sz="4000" dirty="0" smtClean="0">
              <a:latin typeface="NTPreCursivefk" panose="03000400000000000000" pitchFamily="66" charset="0"/>
            </a:endParaRPr>
          </a:p>
          <a:p>
            <a:pPr marL="0" indent="0">
              <a:buNone/>
            </a:pPr>
            <a:r>
              <a:rPr lang="en-GB" sz="4000" dirty="0" smtClean="0">
                <a:latin typeface="NTPreCursivefk" panose="03000400000000000000" pitchFamily="66" charset="0"/>
              </a:rPr>
              <a:t>Take it in turns to turn over two cards. If the cards match you get another go. If they do not match it is your partners turn. </a:t>
            </a:r>
          </a:p>
          <a:p>
            <a:pPr marL="0" indent="0">
              <a:buNone/>
            </a:pPr>
            <a:endParaRPr lang="en-GB" sz="4000" dirty="0">
              <a:latin typeface="NTPreCursivefk" panose="03000400000000000000" pitchFamily="66" charset="0"/>
            </a:endParaRPr>
          </a:p>
          <a:p>
            <a:pPr marL="0" indent="0">
              <a:buNone/>
            </a:pPr>
            <a:r>
              <a:rPr lang="en-GB" sz="3600" dirty="0" smtClean="0">
                <a:latin typeface="NTPreCursivefk" panose="03000400000000000000" pitchFamily="66" charset="0"/>
              </a:rPr>
              <a:t>This helps with recognising sounds and memory games</a:t>
            </a:r>
            <a:r>
              <a:rPr lang="en-GB" sz="4000" dirty="0" smtClean="0">
                <a:latin typeface="NTPreCursivefk" panose="03000400000000000000" pitchFamily="66" charset="0"/>
              </a:rPr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704528" y="2042455"/>
            <a:ext cx="720080" cy="864096"/>
          </a:xfrm>
          <a:prstGeom prst="rect">
            <a:avLst/>
          </a:prstGeom>
          <a:solidFill>
            <a:srgbClr val="F616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586499" y="2057367"/>
            <a:ext cx="720080" cy="864096"/>
          </a:xfrm>
          <a:prstGeom prst="rect">
            <a:avLst/>
          </a:prstGeom>
          <a:solidFill>
            <a:srgbClr val="F616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432720" y="2057367"/>
            <a:ext cx="720080" cy="864096"/>
          </a:xfrm>
          <a:prstGeom prst="rect">
            <a:avLst/>
          </a:prstGeom>
          <a:solidFill>
            <a:srgbClr val="F616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305200" y="2060848"/>
            <a:ext cx="720080" cy="864096"/>
          </a:xfrm>
          <a:prstGeom prst="rect">
            <a:avLst/>
          </a:prstGeom>
          <a:solidFill>
            <a:srgbClr val="F616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187171" y="2057367"/>
            <a:ext cx="720080" cy="864096"/>
          </a:xfrm>
          <a:prstGeom prst="rect">
            <a:avLst/>
          </a:prstGeom>
          <a:solidFill>
            <a:srgbClr val="F616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033392" y="2057367"/>
            <a:ext cx="720080" cy="864096"/>
          </a:xfrm>
          <a:prstGeom prst="rect">
            <a:avLst/>
          </a:prstGeom>
          <a:solidFill>
            <a:srgbClr val="F616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889104" y="2057367"/>
            <a:ext cx="720080" cy="864096"/>
          </a:xfrm>
          <a:prstGeom prst="rect">
            <a:avLst/>
          </a:prstGeom>
          <a:solidFill>
            <a:srgbClr val="F616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771075" y="2053886"/>
            <a:ext cx="720080" cy="864096"/>
          </a:xfrm>
          <a:prstGeom prst="rect">
            <a:avLst/>
          </a:prstGeom>
          <a:solidFill>
            <a:srgbClr val="F616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7617296" y="2053886"/>
            <a:ext cx="720080" cy="864096"/>
          </a:xfrm>
          <a:prstGeom prst="rect">
            <a:avLst/>
          </a:prstGeom>
          <a:solidFill>
            <a:srgbClr val="F616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30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NTPreCursivefk" panose="03000400000000000000" pitchFamily="66" charset="0"/>
              </a:rPr>
              <a:t>Word Bingo </a:t>
            </a:r>
            <a:endParaRPr lang="en-GB" u="sng" dirty="0">
              <a:latin typeface="NTPreCursivefk" panose="03000400000000000000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392201"/>
            <a:ext cx="89154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dirty="0" smtClean="0">
                <a:latin typeface="NTPreCursivefk" panose="03000400000000000000" pitchFamily="66" charset="0"/>
              </a:rPr>
              <a:t>In reception we need to read these everyday words: </a:t>
            </a:r>
          </a:p>
          <a:p>
            <a:pPr marL="0" indent="0" algn="ctr">
              <a:buNone/>
            </a:pPr>
            <a:r>
              <a:rPr lang="en-GB" sz="3600" dirty="0" smtClean="0">
                <a:latin typeface="NTPreCursivefk" panose="03000400000000000000" pitchFamily="66" charset="0"/>
              </a:rPr>
              <a:t>is, a, the, I, for, of, are, was, all, come, some, to, there, their, these. </a:t>
            </a:r>
          </a:p>
          <a:p>
            <a:pPr marL="0" indent="0">
              <a:buNone/>
            </a:pPr>
            <a:r>
              <a:rPr lang="en-GB" sz="3600" dirty="0" smtClean="0">
                <a:latin typeface="NTPreCursivefk" panose="03000400000000000000" pitchFamily="66" charset="0"/>
              </a:rPr>
              <a:t>-Each child to have a bingo board. When the adult calls out the word put a counter on the word called. </a:t>
            </a:r>
          </a:p>
          <a:p>
            <a:pPr marL="0" indent="0">
              <a:buNone/>
            </a:pPr>
            <a:r>
              <a:rPr lang="en-GB" sz="3600" dirty="0">
                <a:latin typeface="NTPreCursivefk" panose="03000400000000000000" pitchFamily="66" charset="0"/>
              </a:rPr>
              <a:t>-</a:t>
            </a:r>
            <a:r>
              <a:rPr lang="en-GB" sz="3600" dirty="0" smtClean="0">
                <a:latin typeface="NTPreCursivefk" panose="03000400000000000000" pitchFamily="66" charset="0"/>
              </a:rPr>
              <a:t>Don’t forget to shout bingo when all the words are covered. </a:t>
            </a:r>
            <a:endParaRPr lang="en-GB" sz="4000" dirty="0" smtClean="0">
              <a:latin typeface="NTPreCursivefk" panose="03000400000000000000" pitchFamily="66" charset="0"/>
            </a:endParaRPr>
          </a:p>
          <a:p>
            <a:pPr marL="0" indent="0">
              <a:buNone/>
            </a:pPr>
            <a:r>
              <a:rPr lang="en-GB" sz="3600" dirty="0">
                <a:latin typeface="NTPreCursivefk" panose="03000400000000000000" pitchFamily="66" charset="0"/>
              </a:rPr>
              <a:t>This helps with recognising </a:t>
            </a:r>
            <a:r>
              <a:rPr lang="en-GB" sz="3600" dirty="0" smtClean="0">
                <a:latin typeface="NTPreCursivefk" panose="03000400000000000000" pitchFamily="66" charset="0"/>
              </a:rPr>
              <a:t>words </a:t>
            </a:r>
            <a:r>
              <a:rPr lang="en-GB" sz="3600" dirty="0">
                <a:latin typeface="NTPreCursivefk" panose="03000400000000000000" pitchFamily="66" charset="0"/>
              </a:rPr>
              <a:t>and memory games</a:t>
            </a:r>
            <a:r>
              <a:rPr lang="en-GB" sz="4000" dirty="0">
                <a:latin typeface="NTPreCursivefk" panose="03000400000000000000" pitchFamily="66" charset="0"/>
              </a:rPr>
              <a:t>. </a:t>
            </a:r>
          </a:p>
          <a:p>
            <a:pPr marL="0" indent="0">
              <a:buNone/>
            </a:pPr>
            <a:endParaRPr lang="en-GB" sz="4000" dirty="0" smtClean="0"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927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646</Words>
  <Application>Microsoft Office PowerPoint</Application>
  <PresentationFormat>A4 Paper (210x297 mm)</PresentationFormat>
  <Paragraphs>141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NTPreCursivefk</vt:lpstr>
      <vt:lpstr>Office Theme</vt:lpstr>
      <vt:lpstr>Phonics </vt:lpstr>
      <vt:lpstr>Skills </vt:lpstr>
      <vt:lpstr>Pure sounds</vt:lpstr>
      <vt:lpstr>Everyday words</vt:lpstr>
      <vt:lpstr>How we teach phonics </vt:lpstr>
      <vt:lpstr>Useful Links</vt:lpstr>
      <vt:lpstr>Symbol Search</vt:lpstr>
      <vt:lpstr>Sound Pairs </vt:lpstr>
      <vt:lpstr>Word Bingo </vt:lpstr>
      <vt:lpstr>Reading </vt:lpstr>
      <vt:lpstr>Building and Blending </vt:lpstr>
      <vt:lpstr>PowerPoint Presentation</vt:lpstr>
      <vt:lpstr>PowerPoint Presentation</vt:lpstr>
      <vt:lpstr>PowerPoint Presentation</vt:lpstr>
      <vt:lpstr>PowerPoint Presentation</vt:lpstr>
    </vt:vector>
  </TitlesOfParts>
  <Company>Wandsworth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Phonics</dc:title>
  <dc:creator>Rebekah Goodrem</dc:creator>
  <cp:lastModifiedBy>Carla Burton</cp:lastModifiedBy>
  <cp:revision>26</cp:revision>
  <cp:lastPrinted>2016-10-11T12:07:17Z</cp:lastPrinted>
  <dcterms:created xsi:type="dcterms:W3CDTF">2015-10-06T12:14:49Z</dcterms:created>
  <dcterms:modified xsi:type="dcterms:W3CDTF">2019-10-17T12:08:33Z</dcterms:modified>
</cp:coreProperties>
</file>